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14"/>
  </p:notesMasterIdLst>
  <p:sldIdLst>
    <p:sldId id="257" r:id="rId2"/>
    <p:sldId id="269"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ko-KR"/>
    </a:defPPr>
    <a:lvl1pPr marL="0" indent="0" algn="l" defTabSz="914400">
      <a:buNone/>
      <a:defRPr lang="ko-KR" sz="1800" baseline="0" smtClean="0">
        <a:solidFill>
          <a:srgbClr val="000000"/>
        </a:solidFill>
        <a:latin typeface="±¼¸²"/>
        <a:ea typeface="±¼¸²"/>
      </a:defRPr>
    </a:lvl1pPr>
    <a:lvl2pPr marL="457200" lvl="1" indent="0" defTabSz="914400">
      <a:defRPr lang="ko-KR" smtClean="0"/>
    </a:lvl2pPr>
    <a:lvl3pPr marL="914400" lvl="2" indent="0" defTabSz="914400">
      <a:defRPr lang="ko-KR" smtClean="0"/>
    </a:lvl3pPr>
    <a:lvl4pPr marL="1371600" lvl="3" indent="0" defTabSz="914400">
      <a:defRPr lang="ko-KR" smtClean="0"/>
    </a:lvl4pPr>
    <a:lvl5pPr marL="1828800" lvl="4" indent="0" defTabSz="914400">
      <a:defRPr lang="ko-KR" smtClean="0"/>
    </a:lvl5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434" autoAdjust="0"/>
  </p:normalViewPr>
  <p:slideViewPr>
    <p:cSldViewPr>
      <p:cViewPr varScale="1">
        <p:scale>
          <a:sx n="70" d="100"/>
          <a:sy n="70" d="100"/>
        </p:scale>
        <p:origin x="1386" y="84"/>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990967-58A5-4946-B0CB-0CD60F5AB71C}" type="datetimeFigureOut">
              <a:rPr lang="en-US" smtClean="0"/>
              <a:t>4/5/2020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7D5614-B864-489F-B915-7010B0228B12}" type="slidenum">
              <a:rPr lang="en-US" smtClean="0"/>
              <a:t>‹#›</a:t>
            </a:fld>
            <a:endParaRPr lang="en-US"/>
          </a:p>
        </p:txBody>
      </p:sp>
    </p:spTree>
    <p:extLst>
      <p:ext uri="{BB962C8B-B14F-4D97-AF65-F5344CB8AC3E}">
        <p14:creationId xmlns:p14="http://schemas.microsoft.com/office/powerpoint/2010/main" val="3481438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7D5614-B864-489F-B915-7010B0228B12}" type="slidenum">
              <a:rPr lang="en-US" smtClean="0"/>
              <a:t>2</a:t>
            </a:fld>
            <a:endParaRPr lang="en-US"/>
          </a:p>
        </p:txBody>
      </p:sp>
    </p:spTree>
    <p:extLst>
      <p:ext uri="{BB962C8B-B14F-4D97-AF65-F5344CB8AC3E}">
        <p14:creationId xmlns:p14="http://schemas.microsoft.com/office/powerpoint/2010/main" val="779833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200" dirty="0" smtClean="0">
              <a:solidFill>
                <a:srgbClr val="898989"/>
              </a:solidFill>
              <a:latin typeface="NanumGothic" charset="0"/>
              <a:ea typeface="NanumGothic" charset="0"/>
            </a:endParaRPr>
          </a:p>
        </p:txBody>
      </p:sp>
      <p:sp>
        <p:nvSpPr>
          <p:cNvPr id="5" name="Footer Placeholder 4"/>
          <p:cNvSpPr>
            <a:spLocks noGrp="1"/>
          </p:cNvSpPr>
          <p:nvPr>
            <p:ph type="ftr" sz="quarter" idx="11"/>
          </p:nvPr>
        </p:nvSpPr>
        <p:spPr>
          <a:xfrm>
            <a:off x="3623733" y="6117336"/>
            <a:ext cx="3609438" cy="365125"/>
          </a:xfrm>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6" name="Slide Number Placeholder 5"/>
          <p:cNvSpPr>
            <a:spLocks noGrp="1"/>
          </p:cNvSpPr>
          <p:nvPr>
            <p:ph type="sldNum" sz="quarter" idx="12"/>
          </p:nvPr>
        </p:nvSpPr>
        <p:spPr>
          <a:xfrm>
            <a:off x="8275320" y="6117336"/>
            <a:ext cx="411480" cy="365125"/>
          </a:xfrm>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200" dirty="0" smtClean="0">
              <a:solidFill>
                <a:srgbClr val="898989"/>
              </a:solidFill>
              <a:latin typeface="NanumGothic" charset="0"/>
              <a:ea typeface="NanumGothic" charset="0"/>
            </a:endParaRPr>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Tree>
    <p:extLst>
      <p:ext uri="{BB962C8B-B14F-4D97-AF65-F5344CB8AC3E}">
        <p14:creationId xmlns:p14="http://schemas.microsoft.com/office/powerpoint/2010/main" val="1034184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6" name="Footer Placeholder 5"/>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7" name="Slide Number Placeholder 6"/>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2564074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5" name="Footer Placeholder 4"/>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6" name="Slide Number Placeholder 5"/>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3037582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5" name="Footer Placeholder 4"/>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6" name="Slide Number Placeholder 5"/>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1640301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5" name="Footer Placeholder 4"/>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6" name="Slide Number Placeholder 5"/>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14035979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5" name="Footer Placeholder 4"/>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6" name="Slide Number Placeholder 5"/>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1229453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5" name="Footer Placeholder 4"/>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6" name="Slide Number Placeholder 5"/>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13381091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5" name="Footer Placeholder 4"/>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6" name="Slide Number Placeholder 5"/>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11971857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5" name="Footer Placeholder 4"/>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6" name="Slide Number Placeholder 5"/>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1659684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5" name="Footer Placeholder 4"/>
          <p:cNvSpPr>
            <a:spLocks noGrp="1"/>
          </p:cNvSpPr>
          <p:nvPr>
            <p:ph type="ftr" sz="quarter" idx="11"/>
          </p:nvPr>
        </p:nvSpPr>
        <p:spPr>
          <a:xfrm>
            <a:off x="1972647" y="6108173"/>
            <a:ext cx="5314517" cy="365125"/>
          </a:xfrm>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6" name="Slide Number Placeholder 5"/>
          <p:cNvSpPr>
            <a:spLocks noGrp="1"/>
          </p:cNvSpPr>
          <p:nvPr>
            <p:ph type="sldNum" sz="quarter" idx="12"/>
          </p:nvPr>
        </p:nvSpPr>
        <p:spPr>
          <a:xfrm>
            <a:off x="8258967" y="6108173"/>
            <a:ext cx="427833" cy="365125"/>
          </a:xfrm>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213946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5" name="Footer Placeholder 4"/>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6" name="Slide Number Placeholder 5"/>
          <p:cNvSpPr>
            <a:spLocks noGrp="1"/>
          </p:cNvSpPr>
          <p:nvPr>
            <p:ph type="sldNum" sz="quarter" idx="12"/>
          </p:nvPr>
        </p:nvSpPr>
        <p:spPr>
          <a:xfrm>
            <a:off x="8273317" y="6116070"/>
            <a:ext cx="413483" cy="365125"/>
          </a:xfrm>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2733048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6" name="Footer Placeholder 5"/>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7" name="Slide Number Placeholder 6"/>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1597272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8" name="Footer Placeholder 7"/>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9" name="Slide Number Placeholder 8"/>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2895825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200" dirty="0" smtClean="0">
              <a:solidFill>
                <a:srgbClr val="898989"/>
              </a:solidFill>
              <a:latin typeface="NanumGothic" charset="0"/>
              <a:ea typeface="NanumGothic" charset="0"/>
            </a:endParaRPr>
          </a:p>
        </p:txBody>
      </p:sp>
      <p:sp>
        <p:nvSpPr>
          <p:cNvPr id="4" name="Footer Placeholder 3"/>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5" name="Slide Number Placeholder 4"/>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200" dirty="0" smtClean="0">
              <a:solidFill>
                <a:srgbClr val="898989"/>
              </a:solidFill>
              <a:latin typeface="NanumGothic" charset="0"/>
              <a:ea typeface="NanumGothic" charset="0"/>
            </a:endParaRPr>
          </a:p>
        </p:txBody>
      </p:sp>
    </p:spTree>
    <p:extLst>
      <p:ext uri="{BB962C8B-B14F-4D97-AF65-F5344CB8AC3E}">
        <p14:creationId xmlns:p14="http://schemas.microsoft.com/office/powerpoint/2010/main" val="3058254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200" dirty="0" smtClean="0">
              <a:solidFill>
                <a:srgbClr val="898989"/>
              </a:solidFill>
              <a:latin typeface="NanumGothic" charset="0"/>
              <a:ea typeface="NanumGothic" charset="0"/>
            </a:endParaRPr>
          </a:p>
        </p:txBody>
      </p:sp>
      <p:sp>
        <p:nvSpPr>
          <p:cNvPr id="3" name="Footer Placeholder 2"/>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4" name="Slide Number Placeholder 3"/>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200" dirty="0" smtClean="0">
              <a:solidFill>
                <a:srgbClr val="898989"/>
              </a:solidFill>
              <a:latin typeface="NanumGothic" charset="0"/>
              <a:ea typeface="NanumGothic" charset="0"/>
            </a:endParaRPr>
          </a:p>
        </p:txBody>
      </p:sp>
    </p:spTree>
    <p:extLst>
      <p:ext uri="{BB962C8B-B14F-4D97-AF65-F5344CB8AC3E}">
        <p14:creationId xmlns:p14="http://schemas.microsoft.com/office/powerpoint/2010/main" val="3731191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6" name="Footer Placeholder 5"/>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7" name="Slide Number Placeholder 6"/>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1120699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6" name="Footer Placeholder 5"/>
          <p:cNvSpPr>
            <a:spLocks noGrp="1"/>
          </p:cNvSpPr>
          <p:nvPr>
            <p:ph type="ftr" sz="quarter" idx="11"/>
          </p:nvPr>
        </p:nvSpPr>
        <p:spPr/>
        <p:txBody>
          <a:body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7" name="Slide Number Placeholder 6"/>
          <p:cNvSpPr>
            <a:spLocks noGrp="1"/>
          </p:cNvSpPr>
          <p:nvPr>
            <p:ph type="sldNum" sz="quarter" idx="12"/>
          </p:nvPr>
        </p:nvSpPr>
        <p:spPr/>
        <p:txBody>
          <a:body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2806068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marL="0" indent="0" algn="l" defTabSz="508000" fontAlgn="auto">
              <a:lnSpc>
                <a:spcPct val="100000"/>
              </a:lnSpc>
              <a:spcBef>
                <a:spcPts val="0"/>
              </a:spcBef>
              <a:spcAft>
                <a:spcPts val="0"/>
              </a:spcAft>
              <a:buFontTx/>
              <a:buNone/>
            </a:pPr>
            <a:fld id="{B9320F77-B9A0-41C5-862A-B4B631284C64}" type="datetime1">
              <a:rPr lang="ko-KR" altLang="en-US" sz="1200" smtClean="0">
                <a:solidFill>
                  <a:srgbClr val="898989"/>
                </a:solidFill>
                <a:latin typeface="NanumGothic" charset="0"/>
                <a:ea typeface="NanumGothic" charset="0"/>
              </a:rPr>
              <a:t>2020-04-05</a:t>
            </a:fld>
            <a:endParaRPr lang="ko-KR" altLang="en-US" sz="1800" dirty="0" smtClean="0">
              <a:solidFill>
                <a:schemeClr val="tx1"/>
              </a:solidFill>
              <a:latin typeface="NanumGothic" charset="0"/>
              <a:ea typeface="NanumGothic" charset="0"/>
            </a:endParaRPr>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marL="0" indent="0" algn="ctr" defTabSz="508000" fontAlgn="auto">
              <a:lnSpc>
                <a:spcPct val="100000"/>
              </a:lnSpc>
              <a:spcBef>
                <a:spcPts val="0"/>
              </a:spcBef>
              <a:spcAft>
                <a:spcPts val="0"/>
              </a:spcAft>
              <a:buFontTx/>
              <a:buNone/>
            </a:pPr>
            <a:r>
              <a:rPr lang="en-US" altLang="ko-KR" sz="1200" smtClean="0">
                <a:solidFill>
                  <a:srgbClr val="898989"/>
                </a:solidFill>
                <a:latin typeface="NanumGothic" charset="0"/>
                <a:ea typeface="NanumGothic" charset="0"/>
              </a:rPr>
              <a:t>Footer</a:t>
            </a:r>
            <a:endParaRPr lang="ko-KR" altLang="en-US" sz="1200" dirty="0" smtClean="0">
              <a:solidFill>
                <a:srgbClr val="898989"/>
              </a:solidFill>
              <a:latin typeface="NanumGothic" charset="0"/>
              <a:ea typeface="NanumGothic" charset="0"/>
            </a:endParaRPr>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marL="0" indent="0" algn="r" defTabSz="508000" fontAlgn="auto">
              <a:lnSpc>
                <a:spcPct val="100000"/>
              </a:lnSpc>
              <a:spcBef>
                <a:spcPts val="0"/>
              </a:spcBef>
              <a:spcAft>
                <a:spcPts val="0"/>
              </a:spcAft>
              <a:buFontTx/>
              <a:buNone/>
            </a:pPr>
            <a:fld id="{B9320F77-B9A0-41C5-862A-B4B631284C64}" type="slidenum">
              <a:rPr lang="en-US" altLang="ko-KR" sz="1200" smtClean="0">
                <a:solidFill>
                  <a:srgbClr val="898989"/>
                </a:solidFill>
                <a:latin typeface="NanumGothic" charset="0"/>
                <a:ea typeface="NanumGothic" charset="0"/>
              </a:rPr>
              <a:t>‹#›</a:t>
            </a:fld>
            <a:endParaRPr lang="ko-KR" altLang="en-US" sz="1800" dirty="0" smtClean="0">
              <a:solidFill>
                <a:schemeClr val="tx1"/>
              </a:solidFill>
              <a:latin typeface="NanumGothic" charset="0"/>
              <a:ea typeface="NanumGothic" charset="0"/>
            </a:endParaRPr>
          </a:p>
        </p:txBody>
      </p:sp>
    </p:spTree>
    <p:extLst>
      <p:ext uri="{BB962C8B-B14F-4D97-AF65-F5344CB8AC3E}">
        <p14:creationId xmlns:p14="http://schemas.microsoft.com/office/powerpoint/2010/main" val="643341416"/>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 id="2147483880" r:id="rId16"/>
    <p:sldLayoutId id="2147483881"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685800" y="476672"/>
            <a:ext cx="7773035" cy="1872208"/>
          </a:xfrm>
        </p:spPr>
        <p:txBody>
          <a:bodyPr>
            <a:normAutofit fontScale="90000"/>
          </a:bodyPr>
          <a:lstStyle/>
          <a:p>
            <a:r>
              <a:rPr lang="en-US" altLang="ko-KR" dirty="0" smtClean="0">
                <a:solidFill>
                  <a:srgbClr val="333333"/>
                </a:solidFill>
                <a:latin typeface="Algerian" panose="04020705040A02060702" pitchFamily="82" charset="0"/>
                <a:ea typeface="NanumGothic" charset="0"/>
              </a:rPr>
              <a:t>Aquaculture </a:t>
            </a:r>
            <a:r>
              <a:rPr lang="en-US" altLang="ko-KR" dirty="0">
                <a:solidFill>
                  <a:srgbClr val="333333"/>
                </a:solidFill>
                <a:latin typeface="Algerian" panose="04020705040A02060702" pitchFamily="82" charset="0"/>
                <a:ea typeface="NanumGothic" charset="0"/>
              </a:rPr>
              <a:t>in </a:t>
            </a:r>
            <a:r>
              <a:rPr lang="en-US" altLang="ko-KR" dirty="0" smtClean="0">
                <a:solidFill>
                  <a:srgbClr val="333333"/>
                </a:solidFill>
                <a:latin typeface="Algerian" panose="04020705040A02060702" pitchFamily="82" charset="0"/>
                <a:ea typeface="NanumGothic" charset="0"/>
              </a:rPr>
              <a:t>Pakistan</a:t>
            </a:r>
            <a:r>
              <a:rPr lang="ko-KR" altLang="en-US" u="dotDash" dirty="0">
                <a:solidFill>
                  <a:srgbClr val="333333"/>
                </a:solidFill>
                <a:latin typeface="NanumGothic" charset="0"/>
                <a:ea typeface="NanumGothic" charset="0"/>
              </a:rPr>
              <a:t/>
            </a:r>
            <a:br>
              <a:rPr lang="ko-KR" altLang="en-US" u="dotDash" dirty="0">
                <a:solidFill>
                  <a:srgbClr val="333333"/>
                </a:solidFill>
                <a:latin typeface="NanumGothic" charset="0"/>
                <a:ea typeface="NanumGothic" charset="0"/>
              </a:rPr>
            </a:br>
            <a:endParaRPr lang="en-US" dirty="0"/>
          </a:p>
        </p:txBody>
      </p:sp>
      <p:sp>
        <p:nvSpPr>
          <p:cNvPr id="3" name="Subtitle 3"/>
          <p:cNvSpPr txBox="1">
            <a:spLocks noGrp="1" noChangeArrowheads="1"/>
          </p:cNvSpPr>
          <p:nvPr>
            <p:ph type="subTitle" idx="1"/>
          </p:nvPr>
        </p:nvSpPr>
        <p:spPr>
          <a:xfrm>
            <a:off x="0" y="2348880"/>
            <a:ext cx="9144000" cy="2160240"/>
          </a:xfrm>
          <a:prstGeom prst="rect">
            <a:avLst/>
          </a:prstGeom>
          <a:gradFill rotWithShape="1">
            <a:gsLst>
              <a:gs pos="0">
                <a:srgbClr val="979797"/>
              </a:gs>
              <a:gs pos="100000">
                <a:srgbClr val="FFFFFF"/>
              </a:gs>
            </a:gsLst>
            <a:lin ang="10800000"/>
          </a:gradFill>
        </p:spPr>
        <p:txBody>
          <a:bodyPr vert="horz" wrap="square" lIns="91440" tIns="45720" rIns="91440" bIns="45720" anchor="t">
            <a:normAutofit/>
          </a:bodyPr>
          <a:lstStyle/>
          <a:p>
            <a:pPr marL="0" indent="0" algn="ctr" defTabSz="508000" eaLnBrk="0" fontAlgn="auto">
              <a:lnSpc>
                <a:spcPct val="110000"/>
              </a:lnSpc>
              <a:spcBef>
                <a:spcPts val="0"/>
              </a:spcBef>
              <a:spcAft>
                <a:spcPts val="0"/>
              </a:spcAft>
              <a:buFontTx/>
              <a:buNone/>
            </a:pPr>
            <a:r>
              <a:rPr lang="en-US" altLang="ko-KR" sz="4000" dirty="0" smtClean="0">
                <a:solidFill>
                  <a:srgbClr val="333333"/>
                </a:solidFill>
                <a:latin typeface="Modern No. 20" panose="02070704070505020303" pitchFamily="18" charset="0"/>
                <a:ea typeface="NanumGothic" charset="0"/>
              </a:rPr>
              <a:t>Dr. Ahmad Ali</a:t>
            </a:r>
          </a:p>
          <a:p>
            <a:pPr marL="0" indent="0" algn="ctr" defTabSz="508000" eaLnBrk="0" fontAlgn="auto">
              <a:lnSpc>
                <a:spcPct val="110000"/>
              </a:lnSpc>
              <a:spcBef>
                <a:spcPts val="0"/>
              </a:spcBef>
              <a:spcAft>
                <a:spcPts val="0"/>
              </a:spcAft>
              <a:buFontTx/>
              <a:buNone/>
            </a:pPr>
            <a:r>
              <a:rPr lang="en-US" altLang="ko-KR" sz="4000" dirty="0" smtClean="0">
                <a:solidFill>
                  <a:srgbClr val="333333"/>
                </a:solidFill>
                <a:latin typeface="Modern No. 20" panose="02070704070505020303" pitchFamily="18" charset="0"/>
                <a:ea typeface="NanumGothic" charset="0"/>
              </a:rPr>
              <a:t>Lecturer in Zoology</a:t>
            </a:r>
          </a:p>
          <a:p>
            <a:pPr marL="0" indent="0" algn="ctr" defTabSz="508000" eaLnBrk="0" fontAlgn="auto">
              <a:lnSpc>
                <a:spcPct val="110000"/>
              </a:lnSpc>
              <a:spcBef>
                <a:spcPts val="0"/>
              </a:spcBef>
              <a:spcAft>
                <a:spcPts val="0"/>
              </a:spcAft>
              <a:buFontTx/>
              <a:buNone/>
            </a:pPr>
            <a:r>
              <a:rPr lang="en-US" altLang="ko-KR" sz="4000" dirty="0" smtClean="0">
                <a:solidFill>
                  <a:srgbClr val="333333"/>
                </a:solidFill>
                <a:latin typeface="Modern No. 20" panose="02070704070505020303" pitchFamily="18" charset="0"/>
                <a:ea typeface="NanumGothic" charset="0"/>
              </a:rPr>
              <a:t>The Islamia University of Bahawalpur</a:t>
            </a:r>
            <a:endParaRPr lang="ko-KR" altLang="en-US" sz="4000" dirty="0" smtClean="0">
              <a:solidFill>
                <a:srgbClr val="333333"/>
              </a:solidFill>
              <a:latin typeface="Modern No. 20" panose="02070704070505020303" pitchFamily="18" charset="0"/>
              <a:ea typeface="NanumGothic" charset="0"/>
            </a:endParaRPr>
          </a:p>
        </p:txBody>
      </p:sp>
    </p:spTree>
  </p:cSld>
  <p:clrMapOvr>
    <a:masterClrMapping/>
  </p:clrMapOvr>
  <mc:AlternateContent xmlns:mc="http://schemas.openxmlformats.org/markup-compatibility/2006" xmlns:p14="http://schemas.microsoft.com/office/powerpoint/2010/main">
    <mc:Choice Requires="p14">
      <p:transition spd="slow"/>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2"/>
          <p:cNvSpPr txBox="1">
            <a:spLocks noGrp="1" noChangeArrowheads="1"/>
          </p:cNvSpPr>
          <p:nvPr>
            <p:ph type="ctrTitle"/>
          </p:nvPr>
        </p:nvSpPr>
        <p:spPr>
          <a:xfrm>
            <a:off x="0" y="-48260"/>
            <a:ext cx="9144000" cy="1421765"/>
          </a:xfrm>
          <a:prstGeom prst="rect">
            <a:avLst/>
          </a:prstGeom>
          <a:solidFill>
            <a:srgbClr val="D8D8D8"/>
          </a:solidFill>
          <a:ln w="0" cap="flat" cmpd="sng">
            <a:solidFill>
              <a:srgbClr val="00B050">
                <a:alpha val="100000"/>
              </a:srgbClr>
            </a:solidFill>
            <a:prstDash val="solid"/>
          </a:ln>
        </p:spPr>
        <p:txBody>
          <a:bodyPr vert="horz" wrap="square" lIns="91440" tIns="45720" rIns="91440" bIns="45720" anchor="b">
            <a:normAutofit fontScale="90000"/>
          </a:bodyPr>
          <a:lstStyle/>
          <a:p>
            <a:pPr marL="0" indent="0" algn="ctr" defTabSz="508000" eaLnBrk="0" fontAlgn="auto">
              <a:lnSpc>
                <a:spcPct val="100000"/>
              </a:lnSpc>
              <a:spcBef>
                <a:spcPts val="0"/>
              </a:spcBef>
              <a:spcAft>
                <a:spcPts val="0"/>
              </a:spcAft>
              <a:buFontTx/>
              <a:buNone/>
            </a:pPr>
            <a:r>
              <a:rPr lang="en-US" altLang="ko-KR" sz="4400" u="heavy" dirty="0" smtClean="0">
                <a:solidFill>
                  <a:schemeClr val="tx1"/>
                </a:solidFill>
                <a:latin typeface="NanumGothic" charset="0"/>
                <a:ea typeface="NanumGothic" charset="0"/>
              </a:rPr>
              <a:t>☞ Applied Research, Education And Training</a:t>
            </a:r>
            <a:endParaRPr lang="ko-KR" altLang="en-US" sz="4400" u="heavy" dirty="0" smtClean="0">
              <a:solidFill>
                <a:schemeClr val="tx1"/>
              </a:solidFill>
              <a:latin typeface="NanumGothic" charset="0"/>
              <a:ea typeface="NanumGothic" charset="0"/>
            </a:endParaRPr>
          </a:p>
        </p:txBody>
      </p:sp>
      <p:sp>
        <p:nvSpPr>
          <p:cNvPr id="3" name="Rect 0"/>
          <p:cNvSpPr txBox="1">
            <a:spLocks noGrp="1" noChangeArrowheads="1"/>
          </p:cNvSpPr>
          <p:nvPr>
            <p:ph type="subTitle" idx="1"/>
          </p:nvPr>
        </p:nvSpPr>
        <p:spPr>
          <a:xfrm>
            <a:off x="0" y="1373505"/>
            <a:ext cx="9144000" cy="5484495"/>
          </a:xfrm>
          <a:prstGeom prst="rect">
            <a:avLst/>
          </a:prstGeom>
          <a:solidFill>
            <a:srgbClr val="DBB0FC"/>
          </a:solidFill>
          <a:ln w="0">
            <a:noFill/>
            <a:prstDash/>
          </a:ln>
        </p:spPr>
        <p:txBody>
          <a:bodyPr vert="horz" wrap="square" lIns="91440" tIns="45720" rIns="91440" bIns="45720" anchor="t">
            <a:normAutofit lnSpcReduction="10000"/>
          </a:bodyPr>
          <a:lstStyle/>
          <a:p>
            <a:pPr marL="0" indent="0" algn="ctr" defTabSz="508000" eaLnBrk="0" fontAlgn="auto">
              <a:lnSpc>
                <a:spcPct val="100000"/>
              </a:lnSpc>
              <a:spcBef>
                <a:spcPts val="0"/>
              </a:spcBef>
              <a:spcAft>
                <a:spcPts val="0"/>
              </a:spcAft>
              <a:buFontTx/>
              <a:buNone/>
            </a:pPr>
            <a:endParaRPr lang="ko-KR" altLang="en-US" sz="2400" dirty="0" smtClean="0">
              <a:solidFill>
                <a:schemeClr val="tx1"/>
              </a:solidFill>
              <a:latin typeface="NanumGothic" charset="0"/>
              <a:ea typeface="NanumGothic" charset="0"/>
            </a:endParaRPr>
          </a:p>
          <a:p>
            <a:pPr marL="0" indent="0" algn="ctr" defTabSz="508000" eaLnBrk="0" fontAlgn="auto">
              <a:lnSpc>
                <a:spcPct val="100000"/>
              </a:lnSpc>
              <a:spcBef>
                <a:spcPts val="0"/>
              </a:spcBef>
              <a:spcAft>
                <a:spcPts val="0"/>
              </a:spcAft>
              <a:buFontTx/>
              <a:buNone/>
            </a:pPr>
            <a:endParaRPr lang="ko-KR" altLang="en-US" sz="2400" dirty="0" smtClean="0">
              <a:solidFill>
                <a:schemeClr val="tx1"/>
              </a:solidFill>
              <a:latin typeface="NanumGothic" charset="0"/>
              <a:ea typeface="NanumGothic" charset="0"/>
            </a:endParaRPr>
          </a:p>
          <a:p>
            <a:pPr marL="254000" indent="-254000" algn="just" defTabSz="508000" eaLnBrk="0" fontAlgn="auto">
              <a:lnSpc>
                <a:spcPct val="100000"/>
              </a:lnSpc>
              <a:spcBef>
                <a:spcPts val="0"/>
              </a:spcBef>
              <a:spcAft>
                <a:spcPts val="0"/>
              </a:spcAft>
              <a:buClr>
                <a:srgbClr val="000000"/>
              </a:buClr>
              <a:buFont typeface="Wingdings"/>
              <a:buChar char="v"/>
            </a:pPr>
            <a:r>
              <a:rPr lang="en-US" altLang="ko-KR" sz="2400" dirty="0" smtClean="0">
                <a:solidFill>
                  <a:schemeClr val="tx1"/>
                </a:solidFill>
                <a:latin typeface="NanumGothic" charset="0"/>
                <a:ea typeface="NanumGothic" charset="0"/>
              </a:rPr>
              <a:t>Pakistan's economic recovery has gained further momentum during the fiscal year 2004 - 2005 when its GDP grew by 8.4 percent with the economy expanding at its fastest rate in two decades. </a:t>
            </a:r>
            <a:endParaRPr lang="ko-KR" altLang="en-US" sz="2400" dirty="0" smtClean="0">
              <a:solidFill>
                <a:schemeClr val="tx1"/>
              </a:solidFill>
              <a:latin typeface="NanumGothic" charset="0"/>
              <a:ea typeface="NanumGothic" charset="0"/>
            </a:endParaRPr>
          </a:p>
          <a:p>
            <a:pPr marL="0" indent="0" algn="ctr" defTabSz="508000" eaLnBrk="0" fontAlgn="auto">
              <a:lnSpc>
                <a:spcPct val="100000"/>
              </a:lnSpc>
              <a:spcBef>
                <a:spcPts val="0"/>
              </a:spcBef>
              <a:spcAft>
                <a:spcPts val="0"/>
              </a:spcAft>
              <a:buFontTx/>
              <a:buNone/>
            </a:pPr>
            <a:endParaRPr lang="ko-KR" altLang="en-US" sz="2400" dirty="0" smtClean="0">
              <a:solidFill>
                <a:schemeClr val="tx1"/>
              </a:solidFill>
              <a:latin typeface="NanumGothic" charset="0"/>
              <a:ea typeface="NanumGothic" charset="0"/>
            </a:endParaRPr>
          </a:p>
          <a:p>
            <a:pPr marL="254000" indent="-254000" algn="just" defTabSz="508000" eaLnBrk="0" fontAlgn="auto">
              <a:lnSpc>
                <a:spcPct val="100000"/>
              </a:lnSpc>
              <a:spcBef>
                <a:spcPts val="0"/>
              </a:spcBef>
              <a:spcAft>
                <a:spcPts val="0"/>
              </a:spcAft>
              <a:buClr>
                <a:srgbClr val="000000"/>
              </a:buClr>
              <a:buFont typeface="Wingdings"/>
              <a:buChar char="v"/>
            </a:pPr>
            <a:r>
              <a:rPr lang="en-US" altLang="ko-KR" sz="2400" dirty="0" smtClean="0">
                <a:solidFill>
                  <a:schemeClr val="tx1"/>
                </a:solidFill>
                <a:latin typeface="NanumGothic" charset="0"/>
                <a:ea typeface="NanumGothic" charset="0"/>
              </a:rPr>
              <a:t>The Punjab DOF has a Fisheries Research and Training Institute located at Manawan in Lahore, which offers training programmes in warmwater fish farming for private sector fish farmers, in-service personnel of DOF and staff from other provinces. </a:t>
            </a:r>
            <a:endParaRPr lang="ko-KR" altLang="en-US" sz="2400" dirty="0" smtClean="0">
              <a:solidFill>
                <a:schemeClr val="tx1"/>
              </a:solidFill>
              <a:latin typeface="NanumGothic" charset="0"/>
              <a:ea typeface="NanumGothic" charset="0"/>
            </a:endParaRPr>
          </a:p>
          <a:p>
            <a:pPr marL="0" indent="0" algn="ctr" defTabSz="508000" eaLnBrk="0" fontAlgn="auto">
              <a:lnSpc>
                <a:spcPct val="100000"/>
              </a:lnSpc>
              <a:spcBef>
                <a:spcPts val="0"/>
              </a:spcBef>
              <a:spcAft>
                <a:spcPts val="0"/>
              </a:spcAft>
              <a:buFontTx/>
              <a:buNone/>
            </a:pPr>
            <a:endParaRPr lang="ko-KR" altLang="en-US" sz="2400" dirty="0" smtClean="0">
              <a:solidFill>
                <a:schemeClr val="tx1"/>
              </a:solidFill>
              <a:latin typeface="NanumGothic" charset="0"/>
              <a:ea typeface="NanumGothic" charset="0"/>
            </a:endParaRPr>
          </a:p>
          <a:p>
            <a:pPr marL="254000" indent="-254000" algn="just" defTabSz="508000" eaLnBrk="0" fontAlgn="auto">
              <a:lnSpc>
                <a:spcPct val="100000"/>
              </a:lnSpc>
              <a:spcBef>
                <a:spcPts val="0"/>
              </a:spcBef>
              <a:spcAft>
                <a:spcPts val="0"/>
              </a:spcAft>
              <a:buClr>
                <a:srgbClr val="000000"/>
              </a:buClr>
              <a:buFont typeface="Wingdings"/>
              <a:buChar char="v"/>
            </a:pPr>
            <a:r>
              <a:rPr lang="en-US" altLang="ko-KR" sz="2400" dirty="0" smtClean="0">
                <a:solidFill>
                  <a:schemeClr val="tx1"/>
                </a:solidFill>
                <a:latin typeface="NanumGothic" charset="0"/>
                <a:ea typeface="NanumGothic" charset="0"/>
              </a:rPr>
              <a:t>The total production of fish seed by Punjab FOD was 74.5 million during 2003 - 2004. </a:t>
            </a:r>
            <a:endParaRPr lang="ko-KR" altLang="en-US" sz="2400" dirty="0" smtClean="0">
              <a:solidFill>
                <a:schemeClr val="tx1"/>
              </a:solidFill>
              <a:latin typeface="NanumGothic" charset="0"/>
              <a:ea typeface="NanumGothic"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3"/>
          <p:cNvSpPr txBox="1">
            <a:spLocks noGrp="1" noChangeArrowheads="1"/>
          </p:cNvSpPr>
          <p:nvPr>
            <p:ph type="subTitle" idx="1"/>
          </p:nvPr>
        </p:nvSpPr>
        <p:spPr>
          <a:xfrm>
            <a:off x="48260" y="27384"/>
            <a:ext cx="9095740" cy="6858000"/>
          </a:xfrm>
          <a:prstGeom prst="rect">
            <a:avLst/>
          </a:prstGeom>
          <a:gradFill rotWithShape="1">
            <a:gsLst>
              <a:gs pos="0">
                <a:srgbClr val="979797"/>
              </a:gs>
              <a:gs pos="100000">
                <a:srgbClr val="FFFFFF"/>
              </a:gs>
            </a:gsLst>
            <a:lin ang="8100000"/>
          </a:gradFill>
        </p:spPr>
        <p:txBody>
          <a:bodyPr vert="horz" wrap="square" lIns="91440" tIns="45720" rIns="91440" bIns="45720" anchor="t">
            <a:normAutofit/>
          </a:bodyPr>
          <a:lstStyle/>
          <a:p>
            <a:pPr marL="0" indent="0" algn="ctr" defTabSz="508000" eaLnBrk="0" fontAlgn="auto">
              <a:lnSpc>
                <a:spcPct val="100000"/>
              </a:lnSpc>
              <a:spcBef>
                <a:spcPts val="0"/>
              </a:spcBef>
              <a:spcAft>
                <a:spcPts val="0"/>
              </a:spcAft>
              <a:buFontTx/>
              <a:buNone/>
            </a:pPr>
            <a:r>
              <a:rPr lang="en-US" altLang="ko-KR" sz="4400" u="sng" dirty="0" smtClean="0">
                <a:solidFill>
                  <a:schemeClr val="tx1"/>
                </a:solidFill>
                <a:latin typeface="NanumGothic" charset="0"/>
                <a:ea typeface="NanumGothic" charset="0"/>
              </a:rPr>
              <a:t>Bibliography</a:t>
            </a:r>
            <a:endParaRPr lang="ko-KR" altLang="en-US" sz="4400" u="sng" dirty="0" smtClean="0">
              <a:solidFill>
                <a:schemeClr val="tx1"/>
              </a:solidFill>
              <a:latin typeface="NanumGothic" charset="0"/>
              <a:ea typeface="NanumGothic" charset="0"/>
            </a:endParaRPr>
          </a:p>
          <a:p>
            <a:pPr marL="0" indent="0" algn="ctr" defTabSz="508000" eaLnBrk="0" fontAlgn="auto">
              <a:lnSpc>
                <a:spcPct val="100000"/>
              </a:lnSpc>
              <a:spcBef>
                <a:spcPts val="0"/>
              </a:spcBef>
              <a:spcAft>
                <a:spcPts val="0"/>
              </a:spcAft>
              <a:buFontTx/>
              <a:buNone/>
            </a:pPr>
            <a:endParaRPr lang="ko-KR" altLang="en-US" sz="2400" dirty="0" smtClean="0">
              <a:solidFill>
                <a:schemeClr val="tx1"/>
              </a:solidFill>
              <a:latin typeface="NanumGothic" charset="0"/>
              <a:ea typeface="NanumGothic" charset="0"/>
            </a:endParaRPr>
          </a:p>
          <a:p>
            <a:pPr marL="254000" indent="-254000" algn="just" defTabSz="508000" eaLnBrk="0" fontAlgn="auto">
              <a:lnSpc>
                <a:spcPct val="100000"/>
              </a:lnSpc>
              <a:spcBef>
                <a:spcPts val="0"/>
              </a:spcBef>
              <a:spcAft>
                <a:spcPts val="0"/>
              </a:spcAft>
              <a:buClr>
                <a:srgbClr val="000000"/>
              </a:buClr>
              <a:buFont typeface="Wingdings"/>
              <a:buChar char="v"/>
            </a:pPr>
            <a:r>
              <a:rPr lang="en-US" altLang="ko-KR" sz="2400" dirty="0" smtClean="0">
                <a:solidFill>
                  <a:schemeClr val="tx1"/>
                </a:solidFill>
                <a:latin typeface="NanumGothic" charset="0"/>
                <a:ea typeface="NanumGothic" charset="0"/>
              </a:rPr>
              <a:t>FAO . 2005 . Aquaculture production, 2004. Year book of Fishery Statistics - Vol.96/2. Food and Agriculture organization of the United Nations, Rome, Italy.</a:t>
            </a:r>
            <a:endParaRPr lang="ko-KR" altLang="en-US" sz="2400" dirty="0" smtClean="0">
              <a:solidFill>
                <a:schemeClr val="tx1"/>
              </a:solidFill>
              <a:latin typeface="NanumGothic" charset="0"/>
              <a:ea typeface="NanumGothic" charset="0"/>
            </a:endParaRPr>
          </a:p>
          <a:p>
            <a:pPr marL="0" indent="0" algn="ctr" defTabSz="508000" eaLnBrk="0" fontAlgn="auto">
              <a:lnSpc>
                <a:spcPct val="100000"/>
              </a:lnSpc>
              <a:spcBef>
                <a:spcPts val="0"/>
              </a:spcBef>
              <a:spcAft>
                <a:spcPts val="0"/>
              </a:spcAft>
              <a:buFontTx/>
              <a:buNone/>
            </a:pPr>
            <a:endParaRPr lang="ko-KR" altLang="en-US" sz="2400" dirty="0" smtClean="0">
              <a:solidFill>
                <a:schemeClr val="tx1"/>
              </a:solidFill>
              <a:latin typeface="NanumGothic" charset="0"/>
              <a:ea typeface="NanumGothic" charset="0"/>
            </a:endParaRPr>
          </a:p>
          <a:p>
            <a:pPr marL="254000" indent="-254000" algn="just" defTabSz="508000" eaLnBrk="0" fontAlgn="auto">
              <a:lnSpc>
                <a:spcPct val="100000"/>
              </a:lnSpc>
              <a:spcBef>
                <a:spcPts val="0"/>
              </a:spcBef>
              <a:spcAft>
                <a:spcPts val="0"/>
              </a:spcAft>
              <a:buClr>
                <a:srgbClr val="000000"/>
              </a:buClr>
              <a:buFont typeface="Wingdings"/>
              <a:buChar char="v"/>
            </a:pPr>
            <a:r>
              <a:rPr lang="en-US" altLang="ko-KR" sz="2400" dirty="0" smtClean="0">
                <a:solidFill>
                  <a:schemeClr val="tx1"/>
                </a:solidFill>
                <a:latin typeface="NanumGothic" charset="0"/>
                <a:ea typeface="NanumGothic" charset="0"/>
              </a:rPr>
              <a:t>Akhtar, N.2001 . Strategic Planning for inland fisheries and aquaculture sector in Pakistan. In proceeding of National Seminar on strategic planning for Fisheries and Aquaculture to face the challenges of new Millennium. May 28, 2001 Karachi.</a:t>
            </a:r>
            <a:endParaRPr lang="ko-KR" altLang="en-US" sz="2400" dirty="0" smtClean="0">
              <a:solidFill>
                <a:schemeClr val="tx1"/>
              </a:solidFill>
              <a:latin typeface="NanumGothic" charset="0"/>
              <a:ea typeface="NanumGothic" charset="0"/>
            </a:endParaRPr>
          </a:p>
          <a:p>
            <a:pPr marL="0" indent="0" algn="ctr" defTabSz="508000" eaLnBrk="0" fontAlgn="auto">
              <a:lnSpc>
                <a:spcPct val="100000"/>
              </a:lnSpc>
              <a:spcBef>
                <a:spcPts val="0"/>
              </a:spcBef>
              <a:spcAft>
                <a:spcPts val="0"/>
              </a:spcAft>
              <a:buFontTx/>
              <a:buNone/>
            </a:pPr>
            <a:endParaRPr lang="ko-KR" altLang="en-US" sz="2400" dirty="0" smtClean="0">
              <a:solidFill>
                <a:schemeClr val="tx1"/>
              </a:solidFill>
              <a:latin typeface="NanumGothic" charset="0"/>
              <a:ea typeface="NanumGothic" charset="0"/>
            </a:endParaRPr>
          </a:p>
          <a:p>
            <a:pPr marL="254000" indent="-254000" algn="just" defTabSz="508000" eaLnBrk="0" fontAlgn="auto">
              <a:lnSpc>
                <a:spcPct val="100000"/>
              </a:lnSpc>
              <a:spcBef>
                <a:spcPts val="0"/>
              </a:spcBef>
              <a:spcAft>
                <a:spcPts val="0"/>
              </a:spcAft>
              <a:buClr>
                <a:srgbClr val="000000"/>
              </a:buClr>
              <a:buFont typeface="Wingdings"/>
              <a:buChar char="v"/>
            </a:pPr>
            <a:r>
              <a:rPr lang="en-US" altLang="ko-KR" sz="2400" dirty="0" smtClean="0">
                <a:solidFill>
                  <a:schemeClr val="tx1"/>
                </a:solidFill>
                <a:latin typeface="NanumGothic" charset="0"/>
                <a:ea typeface="NanumGothic" charset="0"/>
              </a:rPr>
              <a:t>Melba, R.2005 . Coastal Areas of Sindh- Assistance for Project Formulation. Unpublished report.</a:t>
            </a:r>
            <a:endParaRPr lang="ko-KR" altLang="en-US" sz="2400" dirty="0" smtClean="0">
              <a:solidFill>
                <a:schemeClr val="tx1"/>
              </a:solidFill>
              <a:latin typeface="NanumGothic" charset="0"/>
              <a:ea typeface="NanumGothic"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orage/emulated/0/.polaris_temp/fImage28941242759.jpeg"/>
          <p:cNvPicPr>
            <a:picLocks noChangeAspect="1"/>
          </p:cNvPicPr>
          <p:nvPr/>
        </p:nvPicPr>
        <p:blipFill rotWithShape="1">
          <a:blip r:embed="rId2">
            <a:extLst>
              <a:ext uri="{28A0092B-C50C-407E-A947-70E740481C1C}">
                <a14:useLocalDpi xmlns:a14="http://schemas.microsoft.com/office/drawing/2010/main" val="0"/>
              </a:ext>
            </a:extLst>
          </a:blip>
          <a:stretch>
            <a:fillRect/>
          </a:stretch>
        </p:blipFill>
        <p:spPr>
          <a:xfrm>
            <a:off x="870585" y="298450"/>
            <a:ext cx="6336665" cy="6310630"/>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1"/>
            <a:ext cx="7704667" cy="1268760"/>
          </a:xfrm>
        </p:spPr>
        <p:txBody>
          <a:bodyPr/>
          <a:lstStyle/>
          <a:p>
            <a:r>
              <a:rPr lang="en-US" dirty="0" smtClean="0">
                <a:latin typeface="Algerian" panose="04020705040A02060702" pitchFamily="82" charset="0"/>
              </a:rPr>
              <a:t>Fisheries of Pakistan</a:t>
            </a:r>
            <a:endParaRPr lang="en-US" dirty="0">
              <a:latin typeface="Algerian" panose="04020705040A02060702" pitchFamily="82" charset="0"/>
            </a:endParaRPr>
          </a:p>
        </p:txBody>
      </p:sp>
      <p:sp>
        <p:nvSpPr>
          <p:cNvPr id="3" name="Content Placeholder 2"/>
          <p:cNvSpPr>
            <a:spLocks noGrp="1"/>
          </p:cNvSpPr>
          <p:nvPr>
            <p:ph idx="1"/>
          </p:nvPr>
        </p:nvSpPr>
        <p:spPr>
          <a:xfrm>
            <a:off x="628650" y="1412776"/>
            <a:ext cx="3844877" cy="4896544"/>
          </a:xfrm>
        </p:spPr>
        <p:txBody>
          <a:bodyPr>
            <a:normAutofit lnSpcReduction="10000"/>
          </a:bodyPr>
          <a:lstStyle/>
          <a:p>
            <a:r>
              <a:rPr lang="en-US" b="1" dirty="0"/>
              <a:t>Fishery plays an important role in the national economy.</a:t>
            </a:r>
            <a:endParaRPr lang="en-US" dirty="0"/>
          </a:p>
          <a:p>
            <a:pPr algn="just"/>
            <a:r>
              <a:rPr lang="en-US" b="1" dirty="0"/>
              <a:t>It provides employment to about 300,000 fishermen directly.</a:t>
            </a:r>
            <a:endParaRPr lang="en-US" dirty="0"/>
          </a:p>
          <a:p>
            <a:pPr algn="just"/>
            <a:r>
              <a:rPr lang="en-US" b="1" dirty="0"/>
              <a:t>In addition, another 400,000 people are employed in </a:t>
            </a:r>
            <a:r>
              <a:rPr lang="en-US" b="1" dirty="0" smtClean="0"/>
              <a:t>subsidiary </a:t>
            </a:r>
            <a:r>
              <a:rPr lang="en-US" b="1" dirty="0"/>
              <a:t>industries.</a:t>
            </a:r>
            <a:endParaRPr lang="en-US" dirty="0"/>
          </a:p>
          <a:p>
            <a:r>
              <a:rPr lang="en-US" b="1" dirty="0"/>
              <a:t>It is also a major source of export earning.</a:t>
            </a:r>
            <a:endParaRPr lang="en-US" dirty="0"/>
          </a:p>
          <a:p>
            <a:pPr marL="0" indent="0">
              <a:buNone/>
            </a:pPr>
            <a:endParaRPr lang="en-US" dirty="0"/>
          </a:p>
        </p:txBody>
      </p:sp>
      <p:pic>
        <p:nvPicPr>
          <p:cNvPr id="4" name="Picture 3"/>
          <p:cNvPicPr>
            <a:picLocks noChangeAspect="1"/>
          </p:cNvPicPr>
          <p:nvPr/>
        </p:nvPicPr>
        <p:blipFill>
          <a:blip r:embed="rId3"/>
          <a:stretch>
            <a:fillRect/>
          </a:stretch>
        </p:blipFill>
        <p:spPr>
          <a:xfrm>
            <a:off x="4572000" y="1412776"/>
            <a:ext cx="4572000" cy="4896543"/>
          </a:xfrm>
          <a:prstGeom prst="rect">
            <a:avLst/>
          </a:prstGeom>
        </p:spPr>
      </p:pic>
    </p:spTree>
    <p:extLst>
      <p:ext uri="{BB962C8B-B14F-4D97-AF65-F5344CB8AC3E}">
        <p14:creationId xmlns:p14="http://schemas.microsoft.com/office/powerpoint/2010/main" val="12652222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94"/>
        </a:solidFill>
        <a:effectLst/>
      </p:bgPr>
    </p:bg>
    <p:spTree>
      <p:nvGrpSpPr>
        <p:cNvPr id="1" name=""/>
        <p:cNvGrpSpPr/>
        <p:nvPr/>
      </p:nvGrpSpPr>
      <p:grpSpPr>
        <a:xfrm>
          <a:off x="0" y="0"/>
          <a:ext cx="0" cy="0"/>
          <a:chOff x="0" y="0"/>
          <a:chExt cx="0" cy="0"/>
        </a:xfrm>
      </p:grpSpPr>
      <p:sp>
        <p:nvSpPr>
          <p:cNvPr id="2" name="Title Placeholder 2"/>
          <p:cNvSpPr txBox="1">
            <a:spLocks noGrp="1" noChangeArrowheads="1"/>
          </p:cNvSpPr>
          <p:nvPr>
            <p:ph type="ctrTitle"/>
          </p:nvPr>
        </p:nvSpPr>
        <p:spPr>
          <a:xfrm>
            <a:off x="395536" y="0"/>
            <a:ext cx="7773669" cy="1152184"/>
          </a:xfrm>
          <a:prstGeom prst="rect">
            <a:avLst/>
          </a:prstGeom>
        </p:spPr>
        <p:txBody>
          <a:bodyPr vert="horz" wrap="square" lIns="91440" tIns="45720" rIns="91440" bIns="45720" anchor="b">
            <a:normAutofit/>
          </a:bodyPr>
          <a:lstStyle/>
          <a:p>
            <a:pPr marL="254000" indent="-254000" algn="ctr" defTabSz="508000" eaLnBrk="0" fontAlgn="auto">
              <a:lnSpc>
                <a:spcPct val="100000"/>
              </a:lnSpc>
              <a:spcBef>
                <a:spcPts val="0"/>
              </a:spcBef>
              <a:spcAft>
                <a:spcPts val="0"/>
              </a:spcAft>
              <a:buClr>
                <a:srgbClr val="7030A0"/>
              </a:buClr>
              <a:buFont typeface="Wingdings"/>
              <a:buChar char="Ø"/>
            </a:pPr>
            <a:r>
              <a:rPr lang="en-US" altLang="ko-KR" sz="6900" u="sng" dirty="0" smtClean="0">
                <a:solidFill>
                  <a:srgbClr val="7030A0"/>
                </a:solidFill>
                <a:latin typeface="NanumGothic" charset="0"/>
                <a:ea typeface="NanumGothic" charset="0"/>
              </a:rPr>
              <a:t>Summary</a:t>
            </a:r>
            <a:endParaRPr lang="ko-KR" altLang="en-US" sz="6900" u="sng" dirty="0" smtClean="0">
              <a:solidFill>
                <a:srgbClr val="7030A0"/>
              </a:solidFill>
              <a:latin typeface="NanumGothic" charset="0"/>
              <a:ea typeface="NanumGothic" charset="0"/>
            </a:endParaRPr>
          </a:p>
        </p:txBody>
      </p:sp>
      <p:sp>
        <p:nvSpPr>
          <p:cNvPr id="3" name="Text Box 1"/>
          <p:cNvSpPr txBox="1">
            <a:spLocks noGrp="1" noChangeArrowheads="1"/>
          </p:cNvSpPr>
          <p:nvPr/>
        </p:nvSpPr>
        <p:spPr>
          <a:xfrm>
            <a:off x="156210" y="1083945"/>
            <a:ext cx="8505190" cy="8453120"/>
          </a:xfrm>
          <a:prstGeom prst="rect">
            <a:avLst/>
          </a:prstGeom>
          <a:gradFill rotWithShape="1">
            <a:gsLst>
              <a:gs pos="0">
                <a:srgbClr val="FFFFFF"/>
              </a:gs>
              <a:gs pos="100000">
                <a:srgbClr val="979797"/>
              </a:gs>
            </a:gsLst>
            <a:path path="circle">
              <a:fillToRect l="50000" t="50000" r="50000" b="50000"/>
            </a:path>
          </a:gradFill>
          <a:ln w="0" cap="flat" cmpd="sng">
            <a:solidFill>
              <a:srgbClr val="000000">
                <a:alpha val="100000"/>
              </a:srgbClr>
            </a:solidFill>
            <a:prstDash val="solid"/>
          </a:ln>
          <a:effectLst>
            <a:reflection blurRad="6350" stA="50000" endPos="55500" dist="50800" dir="5400000" sy="-100000" algn="bl" rotWithShape="0"/>
          </a:effectLst>
        </p:spPr>
        <p:txBody>
          <a:bodyPr vert="horz" wrap="square" lIns="0" tIns="0" rIns="0" bIns="0" anchor="t"/>
          <a:lstStyle/>
          <a:p>
            <a:pPr marL="0" indent="0" algn="just" defTabSz="508000" eaLnBrk="0" fontAlgn="auto" latinLnBrk="0">
              <a:lnSpc>
                <a:spcPct val="100000"/>
              </a:lnSpc>
              <a:spcBef>
                <a:spcPts val="0"/>
              </a:spcBef>
              <a:spcAft>
                <a:spcPts val="0"/>
              </a:spcAft>
              <a:buFontTx/>
              <a:buNone/>
            </a:pPr>
            <a:endParaRPr lang="ko-KR" altLang="en-US" sz="2800" dirty="0" smtClean="0">
              <a:solidFill>
                <a:schemeClr val="tx1"/>
              </a:solidFill>
              <a:latin typeface="NanumGothic" charset="0"/>
              <a:ea typeface="NanumGothic" charset="0"/>
            </a:endParaRPr>
          </a:p>
          <a:p>
            <a:pPr marL="254000" indent="-254000" algn="just" defTabSz="508000" eaLnBrk="0" fontAlgn="auto" latinLnBrk="0">
              <a:lnSpc>
                <a:spcPct val="100000"/>
              </a:lnSpc>
              <a:spcBef>
                <a:spcPts val="0"/>
              </a:spcBef>
              <a:spcAft>
                <a:spcPts val="0"/>
              </a:spcAft>
              <a:buClr>
                <a:srgbClr val="000000"/>
              </a:buClr>
              <a:buFont typeface="Wingdings"/>
              <a:buChar char="v"/>
            </a:pPr>
            <a:r>
              <a:rPr lang="en-US" altLang="ko-KR" sz="2800" dirty="0" smtClean="0">
                <a:solidFill>
                  <a:schemeClr val="tx1"/>
                </a:solidFill>
                <a:latin typeface="NanumGothic" charset="0"/>
                <a:ea typeface="NanumGothic" charset="0"/>
              </a:rPr>
              <a:t>Aqu</a:t>
            </a:r>
            <a:r>
              <a:rPr lang="en-US" altLang="ko-KR" sz="3300" dirty="0" smtClean="0">
                <a:solidFill>
                  <a:schemeClr val="tx1"/>
                </a:solidFill>
                <a:latin typeface="NanumGothic" charset="0"/>
                <a:ea typeface="NanumGothic" charset="0"/>
              </a:rPr>
              <a:t>aculture is a rather recent activity in Pakistan and is still in its infancy; nevertheless there is immense potential for development of the sector.</a:t>
            </a:r>
            <a:r>
              <a:rPr lang="en-US" altLang="ko-KR" sz="1800" dirty="0" smtClean="0">
                <a:solidFill>
                  <a:schemeClr val="tx1"/>
                </a:solidFill>
                <a:latin typeface="NanumGothic" charset="0"/>
                <a:ea typeface="NanumGothic" charset="0"/>
              </a:rPr>
              <a:t> </a:t>
            </a:r>
            <a:endParaRPr lang="ko-KR" altLang="en-US" sz="1800" dirty="0" smtClean="0">
              <a:solidFill>
                <a:schemeClr val="tx1"/>
              </a:solidFill>
              <a:latin typeface="NanumGothic" charset="0"/>
              <a:ea typeface="NanumGothic" charset="0"/>
            </a:endParaRPr>
          </a:p>
          <a:p>
            <a:pPr marL="0" indent="0" algn="l" defTabSz="508000" eaLnBrk="0" fontAlgn="auto" latinLnBrk="0">
              <a:lnSpc>
                <a:spcPct val="100000"/>
              </a:lnSpc>
              <a:spcBef>
                <a:spcPts val="0"/>
              </a:spcBef>
              <a:spcAft>
                <a:spcPts val="0"/>
              </a:spcAft>
              <a:buFontTx/>
              <a:buNone/>
            </a:pPr>
            <a:endParaRPr lang="ko-KR" altLang="en-US" sz="1800" dirty="0" smtClean="0">
              <a:solidFill>
                <a:schemeClr val="tx1"/>
              </a:solidFill>
              <a:latin typeface="NanumGothic" charset="0"/>
              <a:ea typeface="NanumGothic" charset="0"/>
            </a:endParaRPr>
          </a:p>
          <a:p>
            <a:pPr marL="0" indent="0" algn="l" defTabSz="508000" eaLnBrk="0" fontAlgn="auto" latinLnBrk="0">
              <a:lnSpc>
                <a:spcPct val="100000"/>
              </a:lnSpc>
              <a:spcBef>
                <a:spcPts val="0"/>
              </a:spcBef>
              <a:spcAft>
                <a:spcPts val="0"/>
              </a:spcAft>
              <a:buFontTx/>
              <a:buNone/>
            </a:pPr>
            <a:endParaRPr lang="ko-KR" altLang="en-US" sz="2800" dirty="0" smtClean="0">
              <a:solidFill>
                <a:schemeClr val="tx1"/>
              </a:solidFill>
              <a:latin typeface="NanumGothic" charset="0"/>
              <a:ea typeface="NanumGothic" charset="0"/>
            </a:endParaRPr>
          </a:p>
          <a:p>
            <a:pPr marL="254000" indent="-254000" algn="just" defTabSz="508000" eaLnBrk="0" fontAlgn="auto" latinLnBrk="0">
              <a:lnSpc>
                <a:spcPct val="100000"/>
              </a:lnSpc>
              <a:spcBef>
                <a:spcPts val="0"/>
              </a:spcBef>
              <a:spcAft>
                <a:spcPts val="0"/>
              </a:spcAft>
              <a:buClr>
                <a:srgbClr val="000000"/>
              </a:buClr>
              <a:buFont typeface="Wingdings"/>
              <a:buChar char="v"/>
            </a:pPr>
            <a:r>
              <a:rPr lang="en-US" altLang="ko-KR" sz="2800" dirty="0" smtClean="0">
                <a:solidFill>
                  <a:schemeClr val="tx1"/>
                </a:solidFill>
                <a:latin typeface="NanumGothic" charset="0"/>
                <a:ea typeface="NanumGothic" charset="0"/>
              </a:rPr>
              <a:t>Freshwater carp farming is the major aquaculture activity in three of the country's four provinces (Punjab, Sindh and North West Frontier Province [NWFP])</a:t>
            </a:r>
            <a:endParaRPr lang="ko-KR" altLang="en-US" sz="2800" dirty="0" smtClean="0">
              <a:solidFill>
                <a:schemeClr val="tx1"/>
              </a:solidFill>
              <a:latin typeface="NanumGothic" charset="0"/>
              <a:ea typeface="NanumGothic" charset="0"/>
            </a:endParaRPr>
          </a:p>
          <a:p>
            <a:pPr marL="254000" indent="-254000" algn="l" defTabSz="508000" eaLnBrk="0" fontAlgn="auto" latinLnBrk="0">
              <a:lnSpc>
                <a:spcPct val="100000"/>
              </a:lnSpc>
              <a:spcBef>
                <a:spcPts val="0"/>
              </a:spcBef>
              <a:spcAft>
                <a:spcPts val="0"/>
              </a:spcAft>
              <a:buClr>
                <a:srgbClr val="000000"/>
              </a:buClr>
              <a:buFont typeface="Wingdings"/>
              <a:buChar char="v"/>
            </a:pPr>
            <a:endParaRPr lang="ko-KR" altLang="en-US" sz="2800" dirty="0" smtClean="0">
              <a:solidFill>
                <a:schemeClr val="tx1"/>
              </a:solidFill>
              <a:latin typeface="NanumGothic" charset="0"/>
              <a:ea typeface="NanumGothic" charset="0"/>
            </a:endParaRPr>
          </a:p>
          <a:p>
            <a:pPr marL="254000" indent="-254000" algn="l" defTabSz="508000" eaLnBrk="0" fontAlgn="auto" latinLnBrk="0">
              <a:lnSpc>
                <a:spcPct val="100000"/>
              </a:lnSpc>
              <a:spcBef>
                <a:spcPts val="0"/>
              </a:spcBef>
              <a:spcAft>
                <a:spcPts val="0"/>
              </a:spcAft>
              <a:buClr>
                <a:srgbClr val="000000"/>
              </a:buClr>
              <a:buFont typeface="Wingdings"/>
              <a:buChar char="v"/>
            </a:pPr>
            <a:r>
              <a:rPr lang="en-US" altLang="ko-KR" sz="2800" dirty="0" smtClean="0">
                <a:solidFill>
                  <a:schemeClr val="tx1"/>
                </a:solidFill>
                <a:latin typeface="NanumGothic" charset="0"/>
                <a:ea typeface="NanumGothic" charset="0"/>
              </a:rPr>
              <a:t>Aquaculture in Pakistan is basically a provincial responsibility; at the central level fisheries is the responsibility of the office of the Fisheries Development Commissioner (FDC) working under the Ministry of Food, Agriculture and Livestock (MINFAL). </a:t>
            </a:r>
            <a:endParaRPr lang="ko-KR" altLang="en-US" sz="2800" dirty="0" smtClean="0">
              <a:solidFill>
                <a:schemeClr val="tx1"/>
              </a:solidFill>
              <a:latin typeface="NanumGothic" charset="0"/>
              <a:ea typeface="NanumGothic" charset="0"/>
            </a:endParaRPr>
          </a:p>
        </p:txBody>
      </p:sp>
    </p:spTree>
  </p:cSld>
  <p:clrMapOvr>
    <a:masterClrMapping/>
  </p:clrMapOvr>
  <mc:AlternateContent xmlns:mc="http://schemas.openxmlformats.org/markup-compatibility/2006" xmlns:p14="http://schemas.microsoft.com/office/powerpoint/2010/main">
    <mc:Choice Requires="p14">
      <p:transition spd="slow"/>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2"/>
          <p:cNvSpPr txBox="1">
            <a:spLocks noGrp="1" noChangeArrowheads="1"/>
          </p:cNvSpPr>
          <p:nvPr>
            <p:ph type="ctrTitle"/>
          </p:nvPr>
        </p:nvSpPr>
        <p:spPr>
          <a:xfrm>
            <a:off x="479425" y="35560"/>
            <a:ext cx="5678805" cy="1104900"/>
          </a:xfrm>
          <a:prstGeom prst="rect">
            <a:avLst/>
          </a:prstGeom>
          <a:gradFill rotWithShape="1">
            <a:gsLst>
              <a:gs pos="0">
                <a:srgbClr val="979797"/>
              </a:gs>
              <a:gs pos="100000">
                <a:srgbClr val="FFFFFF"/>
              </a:gs>
            </a:gsLst>
            <a:lin ang="5400000"/>
          </a:gradFill>
        </p:spPr>
        <p:txBody>
          <a:bodyPr vert="horz" wrap="square" lIns="91440" tIns="45720" rIns="91440" bIns="45720" anchor="b">
            <a:normAutofit fontScale="90000"/>
          </a:bodyPr>
          <a:lstStyle/>
          <a:p>
            <a:pPr marL="0" indent="0" algn="ctr" defTabSz="508000" eaLnBrk="0" fontAlgn="auto">
              <a:lnSpc>
                <a:spcPct val="100000"/>
              </a:lnSpc>
              <a:spcBef>
                <a:spcPts val="0"/>
              </a:spcBef>
              <a:spcAft>
                <a:spcPts val="0"/>
              </a:spcAft>
              <a:buFontTx/>
              <a:buNone/>
            </a:pPr>
            <a:r>
              <a:rPr lang="en-US" altLang="ko-KR" sz="6700" i="1" u="heavy" dirty="0" smtClean="0">
                <a:solidFill>
                  <a:schemeClr val="tx1"/>
                </a:solidFill>
                <a:latin typeface="NanumGothic" charset="0"/>
                <a:ea typeface="NanumGothic" charset="0"/>
              </a:rPr>
              <a:t>History</a:t>
            </a:r>
            <a:endParaRPr lang="ko-KR" altLang="en-US" sz="6700" i="1" u="heavy" dirty="0" smtClean="0">
              <a:solidFill>
                <a:schemeClr val="tx1"/>
              </a:solidFill>
              <a:latin typeface="NanumGothic" charset="0"/>
              <a:ea typeface="NanumGothic" charset="0"/>
            </a:endParaRPr>
          </a:p>
        </p:txBody>
      </p:sp>
      <p:sp>
        <p:nvSpPr>
          <p:cNvPr id="3" name="Subtitle 3"/>
          <p:cNvSpPr txBox="1">
            <a:spLocks noGrp="1" noChangeArrowheads="1"/>
          </p:cNvSpPr>
          <p:nvPr>
            <p:ph type="subTitle" idx="1"/>
          </p:nvPr>
        </p:nvSpPr>
        <p:spPr>
          <a:xfrm>
            <a:off x="158750" y="1605915"/>
            <a:ext cx="8345169" cy="5243195"/>
          </a:xfrm>
          <a:prstGeom prst="rect">
            <a:avLst/>
          </a:prstGeom>
          <a:solidFill>
            <a:srgbClr val="FFFF00"/>
          </a:solidFill>
          <a:ln w="0" cap="flat" cmpd="sng">
            <a:prstDash/>
          </a:ln>
        </p:spPr>
        <p:txBody>
          <a:bodyPr vert="horz" wrap="square" lIns="91440" tIns="45720" rIns="91440" bIns="45720" anchor="t">
            <a:normAutofit/>
          </a:bodyPr>
          <a:lstStyle/>
          <a:p>
            <a:pPr marL="254000" indent="-254000" algn="just" defTabSz="508000" eaLnBrk="0" fontAlgn="auto">
              <a:lnSpc>
                <a:spcPct val="100000"/>
              </a:lnSpc>
              <a:spcBef>
                <a:spcPts val="0"/>
              </a:spcBef>
              <a:spcAft>
                <a:spcPts val="0"/>
              </a:spcAft>
              <a:buClr>
                <a:srgbClr val="000000"/>
              </a:buClr>
              <a:buFont typeface="Wingdings"/>
              <a:buChar char="v"/>
            </a:pPr>
            <a:r>
              <a:rPr lang="en-US" altLang="ko-KR" sz="2900" dirty="0" smtClean="0">
                <a:latin typeface="NanumGothic" charset="0"/>
                <a:ea typeface="NanumGothic" charset="0"/>
              </a:rPr>
              <a:t>Aquaculture in Pakistan is a recent development and in many parts of the country the management of the sector is still poor with culture practices varying across the different provinces.</a:t>
            </a:r>
            <a:endParaRPr lang="ko-KR" altLang="en-US" sz="2900" dirty="0" smtClean="0">
              <a:latin typeface="NanumGothic" charset="0"/>
              <a:ea typeface="NanumGothic" charset="0"/>
            </a:endParaRPr>
          </a:p>
          <a:p>
            <a:pPr marL="0" indent="0" algn="ctr" defTabSz="508000" eaLnBrk="0" fontAlgn="auto">
              <a:lnSpc>
                <a:spcPct val="100000"/>
              </a:lnSpc>
              <a:spcBef>
                <a:spcPts val="0"/>
              </a:spcBef>
              <a:spcAft>
                <a:spcPts val="0"/>
              </a:spcAft>
              <a:buFontTx/>
              <a:buNone/>
            </a:pPr>
            <a:endParaRPr lang="ko-KR" altLang="en-US" sz="2900" dirty="0" smtClean="0">
              <a:latin typeface="NanumGothic" charset="0"/>
              <a:ea typeface="NanumGothic" charset="0"/>
            </a:endParaRPr>
          </a:p>
          <a:p>
            <a:pPr marL="254000" indent="-254000" algn="just" defTabSz="508000" eaLnBrk="0" fontAlgn="auto">
              <a:lnSpc>
                <a:spcPct val="100000"/>
              </a:lnSpc>
              <a:spcBef>
                <a:spcPts val="0"/>
              </a:spcBef>
              <a:spcAft>
                <a:spcPts val="0"/>
              </a:spcAft>
              <a:buClr>
                <a:srgbClr val="000000"/>
              </a:buClr>
              <a:buFont typeface="Wingdings"/>
              <a:buChar char="v"/>
            </a:pPr>
            <a:r>
              <a:rPr lang="en-US" altLang="ko-KR" sz="2900" dirty="0" smtClean="0">
                <a:latin typeface="NanumGothic" charset="0"/>
                <a:ea typeface="NanumGothic" charset="0"/>
              </a:rPr>
              <a:t>According to the latest estimates, the total area covered by fish ponds across all provinces is about 60 470 ha, with Sindh having 49 170 ha, Punjab 10 500 ha, NWFP 560 ha</a:t>
            </a:r>
            <a:endParaRPr lang="ko-KR" altLang="en-US" sz="2900" dirty="0" smtClean="0">
              <a:latin typeface="NanumGothic" charset="0"/>
              <a:ea typeface="NanumGothic"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2"/>
          <p:cNvSpPr txBox="1">
            <a:spLocks noGrp="1" noChangeArrowheads="1"/>
          </p:cNvSpPr>
          <p:nvPr>
            <p:ph type="ctrTitle"/>
          </p:nvPr>
        </p:nvSpPr>
        <p:spPr>
          <a:xfrm>
            <a:off x="-741045" y="311150"/>
            <a:ext cx="8860790" cy="811530"/>
          </a:xfrm>
          <a:prstGeom prst="rect">
            <a:avLst/>
          </a:prstGeom>
        </p:spPr>
        <p:txBody>
          <a:bodyPr vert="horz" wrap="square" lIns="91440" tIns="45720" rIns="91440" bIns="45720" anchor="b">
            <a:normAutofit fontScale="90000"/>
          </a:bodyPr>
          <a:lstStyle/>
          <a:p>
            <a:pPr marL="0" indent="0" algn="ctr" defTabSz="508000" eaLnBrk="0" fontAlgn="auto">
              <a:lnSpc>
                <a:spcPct val="100000"/>
              </a:lnSpc>
              <a:spcBef>
                <a:spcPts val="0"/>
              </a:spcBef>
              <a:spcAft>
                <a:spcPts val="0"/>
              </a:spcAft>
              <a:buFontTx/>
              <a:buNone/>
            </a:pPr>
            <a:r>
              <a:rPr lang="en-US" altLang="ko-KR" sz="5900" i="1" u="heavy" dirty="0" smtClean="0">
                <a:solidFill>
                  <a:schemeClr val="tx1"/>
                </a:solidFill>
                <a:latin typeface="NanumGothic" charset="0"/>
                <a:ea typeface="NanumGothic" charset="0"/>
              </a:rPr>
              <a:t>Human Resources</a:t>
            </a:r>
            <a:endParaRPr lang="ko-KR" altLang="en-US" sz="5900" i="1" u="heavy" dirty="0" smtClean="0">
              <a:solidFill>
                <a:schemeClr val="tx1"/>
              </a:solidFill>
              <a:latin typeface="NanumGothic" charset="0"/>
              <a:ea typeface="NanumGothic" charset="0"/>
            </a:endParaRPr>
          </a:p>
        </p:txBody>
      </p:sp>
      <p:sp>
        <p:nvSpPr>
          <p:cNvPr id="3" name="Subtitle 3"/>
          <p:cNvSpPr txBox="1">
            <a:spLocks noGrp="1" noChangeArrowheads="1"/>
          </p:cNvSpPr>
          <p:nvPr>
            <p:ph type="subTitle" idx="1"/>
          </p:nvPr>
        </p:nvSpPr>
        <p:spPr>
          <a:xfrm>
            <a:off x="368300" y="1270000"/>
            <a:ext cx="8352790" cy="5470525"/>
          </a:xfrm>
          <a:prstGeom prst="rect">
            <a:avLst/>
          </a:prstGeom>
          <a:gradFill rotWithShape="1">
            <a:gsLst>
              <a:gs pos="0">
                <a:srgbClr val="4F81BD"/>
              </a:gs>
              <a:gs pos="100000">
                <a:srgbClr val="C0DDFF"/>
              </a:gs>
            </a:gsLst>
            <a:lin ang="16200000"/>
          </a:gradFill>
          <a:effectLst>
            <a:outerShdw blurRad="40005" dist="38100" dir="5400000" algn="ctr" rotWithShape="0">
              <a:srgbClr val="000000">
                <a:alpha val="38033"/>
              </a:srgbClr>
            </a:outerShdw>
          </a:effectLst>
        </p:spPr>
        <p:txBody>
          <a:bodyPr vert="horz" wrap="square" lIns="91440" tIns="45720" rIns="91440" bIns="45720" anchor="t">
            <a:normAutofit/>
          </a:bodyPr>
          <a:lstStyle/>
          <a:p>
            <a:pPr marL="0" indent="0" algn="ctr" defTabSz="508000" eaLnBrk="0" fontAlgn="auto">
              <a:lnSpc>
                <a:spcPct val="100000"/>
              </a:lnSpc>
              <a:spcBef>
                <a:spcPts val="0"/>
              </a:spcBef>
              <a:spcAft>
                <a:spcPts val="0"/>
              </a:spcAft>
              <a:buFontTx/>
              <a:buNone/>
            </a:pPr>
            <a:endParaRPr lang="ko-KR" altLang="en-US" sz="2400" dirty="0" smtClean="0">
              <a:latin typeface="NanumGothic" charset="0"/>
              <a:ea typeface="NanumGothic" charset="0"/>
            </a:endParaRPr>
          </a:p>
          <a:p>
            <a:pPr marL="0" indent="0" algn="ctr" defTabSz="508000" eaLnBrk="0" fontAlgn="auto">
              <a:lnSpc>
                <a:spcPct val="100000"/>
              </a:lnSpc>
              <a:spcBef>
                <a:spcPts val="0"/>
              </a:spcBef>
              <a:spcAft>
                <a:spcPts val="0"/>
              </a:spcAft>
              <a:buFontTx/>
              <a:buNone/>
            </a:pPr>
            <a:endParaRPr lang="ko-KR" altLang="en-US" sz="2400" dirty="0" smtClean="0">
              <a:latin typeface="NanumGothic" charset="0"/>
              <a:ea typeface="NanumGothic" charset="0"/>
            </a:endParaRPr>
          </a:p>
          <a:p>
            <a:pPr algn="just" defTabSz="508000" eaLnBrk="0">
              <a:spcBef>
                <a:spcPts val="0"/>
              </a:spcBef>
              <a:buClr>
                <a:srgbClr val="000000"/>
              </a:buClr>
            </a:pPr>
            <a:r>
              <a:rPr lang="en-US" altLang="ko-KR" sz="2900" dirty="0" smtClean="0">
                <a:latin typeface="NanumGothic" charset="0"/>
                <a:ea typeface="NanumGothic" charset="0"/>
              </a:rPr>
              <a:t>About 13 000 fish farms have so far been established across Pakistan, the size of these farms varies considerably, however, the average farm size ranges form 5-10 ha.</a:t>
            </a:r>
            <a:endParaRPr lang="en-US" altLang="ko-KR" sz="2900" dirty="0">
              <a:latin typeface="NanumGothic" charset="0"/>
              <a:ea typeface="NanumGothic" charset="0"/>
            </a:endParaRPr>
          </a:p>
          <a:p>
            <a:pPr algn="just" defTabSz="508000" eaLnBrk="0">
              <a:spcBef>
                <a:spcPts val="0"/>
              </a:spcBef>
              <a:buClr>
                <a:srgbClr val="000000"/>
              </a:buClr>
            </a:pPr>
            <a:r>
              <a:rPr lang="en-US" altLang="ko-KR" sz="2900" dirty="0" smtClean="0">
                <a:latin typeface="NanumGothic" charset="0"/>
                <a:ea typeface="NanumGothic" charset="0"/>
              </a:rPr>
              <a:t>According to a best estimates, about 50 000 people are either directly or indirectly employed in the sector.</a:t>
            </a:r>
            <a:endParaRPr lang="ko-KR" altLang="en-US" sz="2900" dirty="0" smtClean="0">
              <a:latin typeface="NanumGothic" charset="0"/>
              <a:ea typeface="NanumGothic"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2"/>
          <p:cNvSpPr txBox="1">
            <a:spLocks noGrp="1" noChangeArrowheads="1"/>
          </p:cNvSpPr>
          <p:nvPr>
            <p:ph type="title"/>
          </p:nvPr>
        </p:nvSpPr>
        <p:spPr>
          <a:xfrm>
            <a:off x="430691" y="0"/>
            <a:ext cx="8230869" cy="836712"/>
          </a:xfrm>
          <a:prstGeom prst="rect">
            <a:avLst/>
          </a:prstGeom>
          <a:gradFill rotWithShape="1">
            <a:gsLst>
              <a:gs pos="0">
                <a:srgbClr val="979797"/>
              </a:gs>
              <a:gs pos="100000">
                <a:srgbClr val="FFFFFF"/>
              </a:gs>
            </a:gsLst>
            <a:lin ang="5400000"/>
          </a:gradFill>
        </p:spPr>
        <p:txBody>
          <a:bodyPr vert="horz" wrap="square" lIns="91440" tIns="45720" rIns="91440" bIns="45720" anchor="ctr">
            <a:normAutofit/>
          </a:bodyPr>
          <a:lstStyle/>
          <a:p>
            <a:pPr marL="0" indent="0" algn="l" defTabSz="508000" eaLnBrk="0" fontAlgn="auto">
              <a:lnSpc>
                <a:spcPct val="100000"/>
              </a:lnSpc>
              <a:spcBef>
                <a:spcPts val="0"/>
              </a:spcBef>
              <a:spcAft>
                <a:spcPts val="0"/>
              </a:spcAft>
              <a:buFontTx/>
              <a:buNone/>
            </a:pPr>
            <a:r>
              <a:rPr lang="en-US" altLang="ko-KR" sz="4400" u="heavy" dirty="0" smtClean="0">
                <a:solidFill>
                  <a:schemeClr val="tx1"/>
                </a:solidFill>
                <a:latin typeface="NanumGothic" charset="0"/>
                <a:ea typeface="NanumGothic" charset="0"/>
              </a:rPr>
              <a:t>Sector Performance</a:t>
            </a:r>
            <a:endParaRPr lang="ko-KR" altLang="en-US" sz="4400" dirty="0" smtClean="0">
              <a:solidFill>
                <a:schemeClr val="tx1"/>
              </a:solidFill>
              <a:latin typeface="NanumGothic" charset="0"/>
              <a:ea typeface="NanumGothic" charset="0"/>
            </a:endParaRPr>
          </a:p>
        </p:txBody>
      </p:sp>
      <p:sp>
        <p:nvSpPr>
          <p:cNvPr id="3" name="Content Placeholder 3"/>
          <p:cNvSpPr txBox="1">
            <a:spLocks noGrp="1" noChangeArrowheads="1"/>
          </p:cNvSpPr>
          <p:nvPr>
            <p:ph idx="1"/>
          </p:nvPr>
        </p:nvSpPr>
        <p:spPr>
          <a:xfrm>
            <a:off x="-32494" y="836712"/>
            <a:ext cx="9144000" cy="6021288"/>
          </a:xfrm>
          <a:prstGeom prst="rect">
            <a:avLst/>
          </a:prstGeom>
          <a:gradFill rotWithShape="1">
            <a:gsLst>
              <a:gs pos="0">
                <a:srgbClr val="979797"/>
              </a:gs>
              <a:gs pos="100000">
                <a:srgbClr val="FFFFFF"/>
              </a:gs>
            </a:gsLst>
            <a:lin ang="18900000"/>
          </a:gradFill>
        </p:spPr>
        <p:txBody>
          <a:bodyPr vert="horz" wrap="square" lIns="91440" tIns="45720" rIns="91440" bIns="45720" anchor="t">
            <a:normAutofit/>
          </a:bodyPr>
          <a:lstStyle/>
          <a:p>
            <a:pPr marL="254000" indent="-254000" algn="l" defTabSz="508000" eaLnBrk="0" fontAlgn="auto">
              <a:lnSpc>
                <a:spcPct val="90000"/>
              </a:lnSpc>
              <a:spcBef>
                <a:spcPts val="0"/>
              </a:spcBef>
              <a:spcAft>
                <a:spcPts val="0"/>
              </a:spcAft>
              <a:buClr>
                <a:srgbClr val="000000"/>
              </a:buClr>
              <a:buFont typeface="Wingdings"/>
              <a:buChar char="v"/>
            </a:pPr>
            <a:r>
              <a:rPr lang="en-US" altLang="ko-KR" sz="1800" dirty="0" smtClean="0">
                <a:solidFill>
                  <a:schemeClr val="tx1"/>
                </a:solidFill>
                <a:latin typeface="NanumGothic" charset="0"/>
                <a:ea typeface="NanumGothic" charset="0"/>
              </a:rPr>
              <a:t>There has been a decreasing trend in inland fish production during the period between 2001 and 2003 resulting from severe drought and degradation of natural resources through pollution. </a:t>
            </a:r>
            <a:endParaRPr lang="ko-KR" altLang="en-US" sz="1800" dirty="0" smtClean="0">
              <a:solidFill>
                <a:schemeClr val="tx1"/>
              </a:solidFill>
              <a:latin typeface="NanumGothic" charset="0"/>
              <a:ea typeface="NanumGothic" charset="0"/>
            </a:endParaRPr>
          </a:p>
          <a:p>
            <a:pPr marL="254000" indent="-254000" algn="l" defTabSz="508000" eaLnBrk="0" fontAlgn="auto">
              <a:lnSpc>
                <a:spcPct val="90000"/>
              </a:lnSpc>
              <a:spcBef>
                <a:spcPts val="0"/>
              </a:spcBef>
              <a:spcAft>
                <a:spcPts val="0"/>
              </a:spcAft>
              <a:buClr>
                <a:srgbClr val="000000"/>
              </a:buClr>
              <a:buFont typeface="Wingdings"/>
              <a:buChar char="v"/>
            </a:pPr>
            <a:r>
              <a:rPr lang="en-US" altLang="ko-KR" sz="1800" dirty="0" smtClean="0">
                <a:solidFill>
                  <a:schemeClr val="tx1"/>
                </a:solidFill>
                <a:latin typeface="NanumGothic" charset="0"/>
                <a:ea typeface="NanumGothic" charset="0"/>
              </a:rPr>
              <a:t>The Graph below shows total aquaculture production in Pakistan according to FAO statistics: </a:t>
            </a:r>
            <a:endParaRPr lang="ko-KR" altLang="en-US" sz="1800" dirty="0" smtClean="0">
              <a:solidFill>
                <a:schemeClr val="tx1"/>
              </a:solidFill>
              <a:latin typeface="NanumGothic" charset="0"/>
              <a:ea typeface="NanumGothic" charset="0"/>
            </a:endParaRPr>
          </a:p>
          <a:p>
            <a:pPr marL="0" indent="0" algn="l" defTabSz="508000" eaLnBrk="0" fontAlgn="auto">
              <a:lnSpc>
                <a:spcPct val="90000"/>
              </a:lnSpc>
              <a:spcBef>
                <a:spcPts val="0"/>
              </a:spcBef>
              <a:spcAft>
                <a:spcPts val="0"/>
              </a:spcAft>
              <a:buFontTx/>
              <a:buNone/>
            </a:pPr>
            <a:endParaRPr lang="ko-KR" altLang="en-US" sz="1800" dirty="0" smtClean="0">
              <a:solidFill>
                <a:schemeClr val="tx1"/>
              </a:solidFill>
              <a:latin typeface="NanumGothic" charset="0"/>
              <a:ea typeface="NanumGothic" charset="0"/>
            </a:endParaRPr>
          </a:p>
        </p:txBody>
      </p:sp>
      <p:pic>
        <p:nvPicPr>
          <p:cNvPr id="4" name="Picture 1" descr="/storage/emulated/0/.polaris_temp/fImage121801774567.jpeg"/>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a:off x="0" y="2204864"/>
            <a:ext cx="9111506" cy="4653135"/>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2"/>
          <p:cNvSpPr txBox="1">
            <a:spLocks noGrp="1" noChangeArrowheads="1"/>
          </p:cNvSpPr>
          <p:nvPr>
            <p:ph type="ctrTitle"/>
          </p:nvPr>
        </p:nvSpPr>
        <p:spPr>
          <a:xfrm>
            <a:off x="558800" y="131445"/>
            <a:ext cx="7774305" cy="1103630"/>
          </a:xfrm>
          <a:prstGeom prst="rect">
            <a:avLst/>
          </a:prstGeom>
          <a:solidFill>
            <a:srgbClr val="FFFF94"/>
          </a:solidFill>
          <a:ln w="0">
            <a:noFill/>
            <a:prstDash/>
          </a:ln>
        </p:spPr>
        <p:txBody>
          <a:bodyPr vert="horz" wrap="square" lIns="91440" tIns="45720" rIns="91440" bIns="45720" anchor="b">
            <a:normAutofit/>
          </a:bodyPr>
          <a:lstStyle/>
          <a:p>
            <a:pPr marL="0" indent="0" algn="ctr" defTabSz="508000" eaLnBrk="0" fontAlgn="auto">
              <a:lnSpc>
                <a:spcPct val="100000"/>
              </a:lnSpc>
              <a:spcBef>
                <a:spcPts val="0"/>
              </a:spcBef>
              <a:spcAft>
                <a:spcPts val="0"/>
              </a:spcAft>
              <a:buFontTx/>
              <a:buNone/>
            </a:pPr>
            <a:r>
              <a:rPr lang="en-US" altLang="ko-KR" sz="4400" i="1" u="heavy" dirty="0" smtClean="0">
                <a:solidFill>
                  <a:schemeClr val="tx1"/>
                </a:solidFill>
                <a:latin typeface="NanumGothic" charset="0"/>
                <a:ea typeface="NanumGothic" charset="0"/>
              </a:rPr>
              <a:t>Contribution in Economy</a:t>
            </a:r>
            <a:endParaRPr lang="ko-KR" altLang="en-US" sz="4400" i="1" u="heavy" dirty="0" smtClean="0">
              <a:solidFill>
                <a:schemeClr val="tx1"/>
              </a:solidFill>
              <a:latin typeface="NanumGothic" charset="0"/>
              <a:ea typeface="NanumGothic" charset="0"/>
            </a:endParaRPr>
          </a:p>
        </p:txBody>
      </p:sp>
      <p:sp>
        <p:nvSpPr>
          <p:cNvPr id="3" name="Subtitle 3"/>
          <p:cNvSpPr txBox="1">
            <a:spLocks noGrp="1" noChangeArrowheads="1"/>
          </p:cNvSpPr>
          <p:nvPr>
            <p:ph type="subTitle" idx="1"/>
          </p:nvPr>
        </p:nvSpPr>
        <p:spPr>
          <a:xfrm>
            <a:off x="212725" y="1484630"/>
            <a:ext cx="8555355" cy="5032375"/>
          </a:xfrm>
          <a:prstGeom prst="rect">
            <a:avLst/>
          </a:prstGeom>
          <a:blipFill rotWithShape="1">
            <a:blip r:embed="rId2">
              <a:extLst>
                <a:ext uri="{28A0092B-C50C-407E-A947-70E740481C1C}">
                  <a14:useLocalDpi xmlns:a14="http://schemas.microsoft.com/office/drawing/2010/main" val="0"/>
                </a:ext>
              </a:extLst>
            </a:blip>
            <a:stretch>
              <a:fillRect/>
            </a:stretch>
          </a:blipFill>
          <a:ln w="0">
            <a:noFill/>
            <a:prstDash/>
          </a:ln>
        </p:spPr>
        <p:txBody>
          <a:bodyPr vert="horz" wrap="square" lIns="91440" tIns="45720" rIns="91440" bIns="45720" anchor="t">
            <a:normAutofit/>
          </a:bodyPr>
          <a:lstStyle/>
          <a:p>
            <a:pPr marL="0" indent="0" algn="ctr" defTabSz="508000" eaLnBrk="0" fontAlgn="auto">
              <a:lnSpc>
                <a:spcPct val="100000"/>
              </a:lnSpc>
              <a:spcBef>
                <a:spcPts val="0"/>
              </a:spcBef>
              <a:spcAft>
                <a:spcPts val="0"/>
              </a:spcAft>
              <a:buFontTx/>
              <a:buNone/>
            </a:pPr>
            <a:endParaRPr lang="ko-KR" altLang="en-US" sz="2400" dirty="0" smtClean="0">
              <a:solidFill>
                <a:schemeClr val="tx1"/>
              </a:solidFill>
              <a:latin typeface="NanumGothic" charset="0"/>
              <a:ea typeface="NanumGothic" charset="0"/>
            </a:endParaRPr>
          </a:p>
          <a:p>
            <a:pPr marL="254000" indent="-254000" algn="just" defTabSz="508000" eaLnBrk="0" fontAlgn="auto">
              <a:lnSpc>
                <a:spcPct val="100000"/>
              </a:lnSpc>
              <a:spcBef>
                <a:spcPts val="0"/>
              </a:spcBef>
              <a:spcAft>
                <a:spcPts val="0"/>
              </a:spcAft>
              <a:buClr>
                <a:srgbClr val="000000"/>
              </a:buClr>
              <a:buFont typeface="Wingdings"/>
              <a:buChar char="v"/>
            </a:pPr>
            <a:r>
              <a:rPr lang="en-US" altLang="ko-KR" sz="2400" dirty="0" smtClean="0">
                <a:solidFill>
                  <a:schemeClr val="tx1"/>
                </a:solidFill>
                <a:latin typeface="NanumGothic" charset="0"/>
                <a:ea typeface="NanumGothic" charset="0"/>
              </a:rPr>
              <a:t>In 2003 - 2004, total fish production both from marine and inland fisheries was 564 105 tonnes out of which 400 702 tonnes were contributed from marine sector and 163 393 tonnes from inland waters. </a:t>
            </a:r>
            <a:endParaRPr lang="ko-KR" altLang="en-US" sz="2400" dirty="0" smtClean="0">
              <a:solidFill>
                <a:schemeClr val="tx1"/>
              </a:solidFill>
              <a:latin typeface="NanumGothic" charset="0"/>
              <a:ea typeface="NanumGothic" charset="0"/>
            </a:endParaRPr>
          </a:p>
          <a:p>
            <a:pPr marL="0" indent="0" algn="ctr" defTabSz="508000" eaLnBrk="0" fontAlgn="auto">
              <a:lnSpc>
                <a:spcPct val="100000"/>
              </a:lnSpc>
              <a:spcBef>
                <a:spcPts val="0"/>
              </a:spcBef>
              <a:spcAft>
                <a:spcPts val="0"/>
              </a:spcAft>
              <a:buClr>
                <a:srgbClr val="000000"/>
              </a:buClr>
              <a:buNone/>
            </a:pPr>
            <a:endParaRPr lang="ko-KR" altLang="en-US" sz="2400" dirty="0" smtClean="0">
              <a:solidFill>
                <a:schemeClr val="tx1"/>
              </a:solidFill>
              <a:latin typeface="NanumGothic" charset="0"/>
              <a:ea typeface="NanumGothic" charset="0"/>
            </a:endParaRPr>
          </a:p>
          <a:p>
            <a:pPr marL="254000" indent="-254000" algn="ctr" defTabSz="508000" eaLnBrk="0" fontAlgn="auto">
              <a:lnSpc>
                <a:spcPct val="100000"/>
              </a:lnSpc>
              <a:spcBef>
                <a:spcPts val="0"/>
              </a:spcBef>
              <a:spcAft>
                <a:spcPts val="0"/>
              </a:spcAft>
              <a:buClr>
                <a:srgbClr val="000000"/>
              </a:buClr>
              <a:buFont typeface="Wingdings"/>
              <a:buChar char="v"/>
            </a:pPr>
            <a:endParaRPr lang="ko-KR" altLang="en-US" sz="2400" dirty="0" smtClean="0">
              <a:solidFill>
                <a:schemeClr val="tx1"/>
              </a:solidFill>
              <a:latin typeface="NanumGothic" charset="0"/>
              <a:ea typeface="NanumGothic" charset="0"/>
            </a:endParaRPr>
          </a:p>
          <a:p>
            <a:pPr marL="254000" indent="-254000" algn="just" defTabSz="508000" eaLnBrk="0" fontAlgn="auto">
              <a:lnSpc>
                <a:spcPct val="100000"/>
              </a:lnSpc>
              <a:spcBef>
                <a:spcPts val="0"/>
              </a:spcBef>
              <a:spcAft>
                <a:spcPts val="0"/>
              </a:spcAft>
              <a:buClr>
                <a:srgbClr val="000000"/>
              </a:buClr>
              <a:buFont typeface="Wingdings"/>
              <a:buChar char="v"/>
            </a:pPr>
            <a:r>
              <a:rPr lang="en-US" altLang="ko-KR" sz="2400" dirty="0" smtClean="0">
                <a:solidFill>
                  <a:schemeClr val="tx1"/>
                </a:solidFill>
                <a:latin typeface="NanumGothic" charset="0"/>
                <a:ea typeface="NanumGothic" charset="0"/>
              </a:rPr>
              <a:t> During 2003 - 2004, 104 937 tonnes of fish and fishery products valued at US$ 156 254 millions were exported from Pakistan.</a:t>
            </a:r>
            <a:endParaRPr lang="ko-KR" altLang="en-US" sz="2400" dirty="0" smtClean="0">
              <a:solidFill>
                <a:schemeClr val="tx1"/>
              </a:solidFill>
              <a:latin typeface="NanumGothic" charset="0"/>
              <a:ea typeface="NanumGothic"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2"/>
          <p:cNvSpPr txBox="1">
            <a:spLocks noGrp="1" noChangeArrowheads="1"/>
          </p:cNvSpPr>
          <p:nvPr>
            <p:ph type="ctrTitle"/>
          </p:nvPr>
        </p:nvSpPr>
        <p:spPr>
          <a:xfrm>
            <a:off x="748665" y="17145"/>
            <a:ext cx="6800215" cy="902335"/>
          </a:xfrm>
          <a:prstGeom prst="rect">
            <a:avLst/>
          </a:prstGeom>
          <a:solidFill>
            <a:srgbClr val="DBB0FC"/>
          </a:solidFill>
          <a:ln w="0">
            <a:noFill/>
            <a:prstDash/>
          </a:ln>
        </p:spPr>
        <p:txBody>
          <a:bodyPr vert="horz" wrap="square" lIns="91440" tIns="45720" rIns="91440" bIns="45720" anchor="b">
            <a:normAutofit/>
          </a:bodyPr>
          <a:lstStyle/>
          <a:p>
            <a:pPr marL="0" indent="0" algn="ctr" defTabSz="508000" eaLnBrk="0" fontAlgn="auto">
              <a:lnSpc>
                <a:spcPct val="100000"/>
              </a:lnSpc>
              <a:spcBef>
                <a:spcPts val="0"/>
              </a:spcBef>
              <a:spcAft>
                <a:spcPts val="0"/>
              </a:spcAft>
              <a:buFontTx/>
              <a:buNone/>
            </a:pPr>
            <a:r>
              <a:rPr lang="en-US" altLang="ko-KR" sz="4900" i="1" u="heavy" dirty="0" smtClean="0">
                <a:solidFill>
                  <a:schemeClr val="tx1"/>
                </a:solidFill>
                <a:latin typeface="NanumGothic" charset="0"/>
                <a:ea typeface="NanumGothic" charset="0"/>
              </a:rPr>
              <a:t>Market and Trade</a:t>
            </a:r>
            <a:endParaRPr lang="ko-KR" altLang="en-US" sz="4900" i="1" u="heavy" dirty="0" smtClean="0">
              <a:solidFill>
                <a:schemeClr val="tx1"/>
              </a:solidFill>
              <a:latin typeface="NanumGothic" charset="0"/>
              <a:ea typeface="NanumGothic" charset="0"/>
            </a:endParaRPr>
          </a:p>
        </p:txBody>
      </p:sp>
      <p:sp>
        <p:nvSpPr>
          <p:cNvPr id="3" name="Subtitle 3"/>
          <p:cNvSpPr txBox="1">
            <a:spLocks noGrp="1" noChangeArrowheads="1"/>
          </p:cNvSpPr>
          <p:nvPr>
            <p:ph type="subTitle" idx="1"/>
          </p:nvPr>
        </p:nvSpPr>
        <p:spPr>
          <a:xfrm>
            <a:off x="146050" y="989965"/>
            <a:ext cx="8429625" cy="5623560"/>
          </a:xfrm>
          <a:prstGeom prst="rect">
            <a:avLst/>
          </a:prstGeom>
          <a:gradFill rotWithShape="1">
            <a:gsLst>
              <a:gs pos="0">
                <a:srgbClr val="FFFFFF"/>
              </a:gs>
              <a:gs pos="100000">
                <a:srgbClr val="979797"/>
              </a:gs>
            </a:gsLst>
            <a:path path="circle">
              <a:fillToRect l="50000" t="50000" r="50000" b="50000"/>
            </a:path>
          </a:gradFill>
        </p:spPr>
        <p:txBody>
          <a:bodyPr vert="horz" wrap="square" lIns="91440" tIns="45720" rIns="91440" bIns="45720" anchor="t">
            <a:normAutofit fontScale="92500"/>
          </a:bodyPr>
          <a:lstStyle/>
          <a:p>
            <a:pPr marL="0" indent="0" algn="ctr" defTabSz="508000" eaLnBrk="0" fontAlgn="auto">
              <a:lnSpc>
                <a:spcPct val="100000"/>
              </a:lnSpc>
              <a:spcBef>
                <a:spcPts val="0"/>
              </a:spcBef>
              <a:spcAft>
                <a:spcPts val="0"/>
              </a:spcAft>
              <a:buFontTx/>
              <a:buNone/>
            </a:pPr>
            <a:endParaRPr lang="ko-KR" altLang="en-US" sz="2900" dirty="0" smtClean="0">
              <a:solidFill>
                <a:schemeClr val="tx1"/>
              </a:solidFill>
              <a:latin typeface="NanumGothic" charset="0"/>
              <a:ea typeface="NanumGothic" charset="0"/>
            </a:endParaRPr>
          </a:p>
          <a:p>
            <a:pPr marL="0" indent="0" algn="ctr" defTabSz="508000" eaLnBrk="0" fontAlgn="auto">
              <a:lnSpc>
                <a:spcPct val="100000"/>
              </a:lnSpc>
              <a:spcBef>
                <a:spcPts val="0"/>
              </a:spcBef>
              <a:spcAft>
                <a:spcPts val="0"/>
              </a:spcAft>
              <a:buFontTx/>
              <a:buNone/>
            </a:pPr>
            <a:endParaRPr lang="ko-KR" altLang="en-US" sz="2900" dirty="0" smtClean="0">
              <a:solidFill>
                <a:schemeClr val="tx1"/>
              </a:solidFill>
              <a:latin typeface="NanumGothic" charset="0"/>
              <a:ea typeface="NanumGothic" charset="0"/>
            </a:endParaRPr>
          </a:p>
          <a:p>
            <a:pPr marL="254000" indent="-254000" algn="just" defTabSz="508000" eaLnBrk="0" fontAlgn="auto">
              <a:lnSpc>
                <a:spcPct val="100000"/>
              </a:lnSpc>
              <a:spcBef>
                <a:spcPts val="0"/>
              </a:spcBef>
              <a:spcAft>
                <a:spcPts val="0"/>
              </a:spcAft>
              <a:buClr>
                <a:srgbClr val="000000"/>
              </a:buClr>
              <a:buFont typeface="Wingdings"/>
              <a:buChar char="v"/>
            </a:pPr>
            <a:r>
              <a:rPr lang="en-US" altLang="ko-KR" sz="2900" dirty="0" smtClean="0">
                <a:solidFill>
                  <a:schemeClr val="tx1"/>
                </a:solidFill>
                <a:latin typeface="NanumGothic" charset="0"/>
                <a:ea typeface="NanumGothic" charset="0"/>
              </a:rPr>
              <a:t>The marketing chain for fish is more or less similar to those of other agricultural commodities. Most fish markets have inadequate facilities, usually they lack cold storage facilities, have poor hygienic conditions and inadequate communication links, etc. </a:t>
            </a:r>
            <a:endParaRPr lang="ko-KR" altLang="en-US" sz="2900" dirty="0" smtClean="0">
              <a:solidFill>
                <a:schemeClr val="tx1"/>
              </a:solidFill>
              <a:latin typeface="NanumGothic" charset="0"/>
              <a:ea typeface="NanumGothic" charset="0"/>
            </a:endParaRPr>
          </a:p>
          <a:p>
            <a:pPr marL="0" indent="0" algn="ctr" defTabSz="508000" eaLnBrk="0" fontAlgn="auto">
              <a:lnSpc>
                <a:spcPct val="100000"/>
              </a:lnSpc>
              <a:spcBef>
                <a:spcPts val="0"/>
              </a:spcBef>
              <a:spcAft>
                <a:spcPts val="0"/>
              </a:spcAft>
              <a:buFontTx/>
              <a:buNone/>
            </a:pPr>
            <a:endParaRPr lang="ko-KR" altLang="en-US" sz="2900" dirty="0" smtClean="0">
              <a:solidFill>
                <a:schemeClr val="tx1"/>
              </a:solidFill>
              <a:latin typeface="NanumGothic" charset="0"/>
              <a:ea typeface="NanumGothic" charset="0"/>
            </a:endParaRPr>
          </a:p>
          <a:p>
            <a:pPr marL="0" indent="0" algn="ctr" defTabSz="508000" eaLnBrk="0" fontAlgn="auto">
              <a:lnSpc>
                <a:spcPct val="100000"/>
              </a:lnSpc>
              <a:spcBef>
                <a:spcPts val="0"/>
              </a:spcBef>
              <a:spcAft>
                <a:spcPts val="0"/>
              </a:spcAft>
              <a:buFontTx/>
              <a:buNone/>
            </a:pPr>
            <a:endParaRPr lang="ko-KR" altLang="en-US" sz="2900" dirty="0" smtClean="0">
              <a:solidFill>
                <a:schemeClr val="tx1"/>
              </a:solidFill>
              <a:latin typeface="NanumGothic" charset="0"/>
              <a:ea typeface="NanumGothic" charset="0"/>
            </a:endParaRPr>
          </a:p>
          <a:p>
            <a:pPr marL="254000" indent="-254000" algn="just" defTabSz="508000" eaLnBrk="0" fontAlgn="auto">
              <a:lnSpc>
                <a:spcPct val="100000"/>
              </a:lnSpc>
              <a:spcBef>
                <a:spcPts val="0"/>
              </a:spcBef>
              <a:spcAft>
                <a:spcPts val="0"/>
              </a:spcAft>
              <a:buClr>
                <a:srgbClr val="000000"/>
              </a:buClr>
              <a:buFont typeface="Wingdings"/>
              <a:buChar char="v"/>
            </a:pPr>
            <a:r>
              <a:rPr lang="en-US" altLang="ko-KR" sz="2900" dirty="0" smtClean="0">
                <a:solidFill>
                  <a:schemeClr val="tx1"/>
                </a:solidFill>
                <a:latin typeface="NanumGothic" charset="0"/>
                <a:ea typeface="NanumGothic" charset="0"/>
              </a:rPr>
              <a:t>Rohu (Labeo rohita ) has a substantial local market; good market size is usually 2 kg+ up to a maximum of 3 kg. Prices tend to decline when the fish is more than 3 kg in weight.</a:t>
            </a:r>
            <a:endParaRPr lang="ko-KR" altLang="en-US" sz="2900" dirty="0" smtClean="0">
              <a:solidFill>
                <a:schemeClr val="tx1"/>
              </a:solidFill>
              <a:latin typeface="NanumGothic" charset="0"/>
              <a:ea typeface="NanumGothic"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2"/>
          <p:cNvSpPr txBox="1">
            <a:spLocks noGrp="1" noChangeArrowheads="1"/>
          </p:cNvSpPr>
          <p:nvPr>
            <p:ph type="ctrTitle"/>
          </p:nvPr>
        </p:nvSpPr>
        <p:spPr>
          <a:xfrm>
            <a:off x="0" y="0"/>
            <a:ext cx="9144000" cy="836712"/>
          </a:xfrm>
          <a:prstGeom prst="rect">
            <a:avLst/>
          </a:prstGeom>
          <a:solidFill>
            <a:srgbClr val="D8D8D8"/>
          </a:solidFill>
          <a:ln w="0">
            <a:noFill/>
            <a:prstDash/>
          </a:ln>
        </p:spPr>
        <p:txBody>
          <a:bodyPr vert="horz" wrap="square" lIns="91440" tIns="45720" rIns="91440" bIns="45720" anchor="b">
            <a:normAutofit fontScale="90000"/>
          </a:bodyPr>
          <a:lstStyle/>
          <a:p>
            <a:pPr marL="0" indent="0" algn="ctr" defTabSz="508000" eaLnBrk="0" fontAlgn="auto">
              <a:lnSpc>
                <a:spcPct val="100000"/>
              </a:lnSpc>
              <a:spcBef>
                <a:spcPts val="0"/>
              </a:spcBef>
              <a:spcAft>
                <a:spcPts val="0"/>
              </a:spcAft>
              <a:buFontTx/>
              <a:buNone/>
            </a:pPr>
            <a:endParaRPr lang="ko-KR" altLang="en-US" sz="4400" dirty="0" smtClean="0">
              <a:solidFill>
                <a:schemeClr val="tx1"/>
              </a:solidFill>
              <a:latin typeface="NanumGothic" charset="0"/>
              <a:ea typeface="NanumGothic" charset="0"/>
            </a:endParaRPr>
          </a:p>
          <a:p>
            <a:pPr marL="0" indent="0" algn="ctr" defTabSz="508000" eaLnBrk="0" fontAlgn="auto">
              <a:lnSpc>
                <a:spcPct val="100000"/>
              </a:lnSpc>
              <a:spcBef>
                <a:spcPts val="0"/>
              </a:spcBef>
              <a:spcAft>
                <a:spcPts val="0"/>
              </a:spcAft>
              <a:buFontTx/>
              <a:buNone/>
            </a:pPr>
            <a:r>
              <a:rPr lang="en-US" altLang="ko-KR" sz="4400" u="sng" dirty="0" smtClean="0">
                <a:solidFill>
                  <a:schemeClr val="tx1"/>
                </a:solidFill>
                <a:latin typeface="NanumGothic" charset="0"/>
                <a:ea typeface="NanumGothic" charset="0"/>
              </a:rPr>
              <a:t>☞ The Institutional Framework</a:t>
            </a:r>
            <a:endParaRPr lang="ko-KR" altLang="en-US" sz="4400" u="sng" dirty="0" smtClean="0">
              <a:solidFill>
                <a:schemeClr val="tx1"/>
              </a:solidFill>
              <a:latin typeface="NanumGothic" charset="0"/>
              <a:ea typeface="NanumGothic" charset="0"/>
            </a:endParaRPr>
          </a:p>
        </p:txBody>
      </p:sp>
      <p:sp>
        <p:nvSpPr>
          <p:cNvPr id="3" name="Subtitle 3"/>
          <p:cNvSpPr txBox="1">
            <a:spLocks noGrp="1" noChangeArrowheads="1"/>
          </p:cNvSpPr>
          <p:nvPr>
            <p:ph type="subTitle" idx="1"/>
          </p:nvPr>
        </p:nvSpPr>
        <p:spPr>
          <a:xfrm>
            <a:off x="0" y="980728"/>
            <a:ext cx="9144000" cy="5745192"/>
          </a:xfrm>
          <a:prstGeom prst="rect">
            <a:avLst/>
          </a:prstGeom>
          <a:gradFill rotWithShape="1">
            <a:gsLst>
              <a:gs pos="0">
                <a:srgbClr val="828282"/>
              </a:gs>
              <a:gs pos="100000">
                <a:srgbClr val="E6E6E6"/>
              </a:gs>
            </a:gsLst>
            <a:lin ang="16200000"/>
          </a:gradFill>
          <a:effectLst>
            <a:outerShdw blurRad="40005" dist="38100" dir="5400000" algn="ctr" rotWithShape="0">
              <a:srgbClr val="000000">
                <a:alpha val="38033"/>
              </a:srgbClr>
            </a:outerShdw>
          </a:effectLst>
        </p:spPr>
        <p:txBody>
          <a:bodyPr vert="horz" wrap="square" lIns="91440" tIns="45720" rIns="91440" bIns="45720" anchor="t">
            <a:normAutofit/>
          </a:bodyPr>
          <a:lstStyle/>
          <a:p>
            <a:pPr marL="457200" indent="-457200" algn="just" defTabSz="508000" eaLnBrk="0">
              <a:spcBef>
                <a:spcPts val="0"/>
              </a:spcBef>
              <a:buFont typeface="Arial" panose="020B0604020202020204" pitchFamily="34" charset="0"/>
              <a:buChar char="•"/>
            </a:pPr>
            <a:r>
              <a:rPr lang="en-US" altLang="ko-KR" sz="2800" dirty="0" smtClean="0">
                <a:solidFill>
                  <a:srgbClr val="000000"/>
                </a:solidFill>
                <a:latin typeface="NanumGothic" charset="0"/>
                <a:ea typeface="NanumGothic" charset="0"/>
              </a:rPr>
              <a:t>In Punjab, 74 fish hatcheries are operated by the private sector while;</a:t>
            </a:r>
          </a:p>
          <a:p>
            <a:pPr marL="457200" indent="-457200" algn="just" defTabSz="508000" eaLnBrk="0">
              <a:spcBef>
                <a:spcPts val="0"/>
              </a:spcBef>
              <a:buFont typeface="Arial" panose="020B0604020202020204" pitchFamily="34" charset="0"/>
              <a:buChar char="•"/>
            </a:pPr>
            <a:r>
              <a:rPr lang="en-US" altLang="ko-KR" sz="2800" dirty="0" smtClean="0">
                <a:solidFill>
                  <a:srgbClr val="000000"/>
                </a:solidFill>
                <a:latin typeface="NanumGothic" charset="0"/>
                <a:ea typeface="NanumGothic" charset="0"/>
              </a:rPr>
              <a:t> 14 hatcheries and nurseries are operated by the public sector. </a:t>
            </a:r>
          </a:p>
          <a:p>
            <a:pPr marL="457200" indent="-457200" algn="just" defTabSz="508000" eaLnBrk="0">
              <a:spcBef>
                <a:spcPts val="0"/>
              </a:spcBef>
              <a:buFont typeface="Arial" panose="020B0604020202020204" pitchFamily="34" charset="0"/>
              <a:buChar char="•"/>
            </a:pPr>
            <a:r>
              <a:rPr lang="en-US" altLang="ko-KR" sz="2800" dirty="0" smtClean="0">
                <a:solidFill>
                  <a:srgbClr val="000000"/>
                </a:solidFill>
                <a:latin typeface="NanumGothic" charset="0"/>
                <a:ea typeface="NanumGothic" charset="0"/>
              </a:rPr>
              <a:t>There are 5 hatcheries in Sindh, located at Chilya (Thatta), Mirpur Sacro and Sukkar. </a:t>
            </a:r>
          </a:p>
          <a:p>
            <a:pPr marL="457200" indent="-457200" algn="just" defTabSz="508000" eaLnBrk="0">
              <a:spcBef>
                <a:spcPts val="0"/>
              </a:spcBef>
              <a:buFont typeface="Arial" panose="020B0604020202020204" pitchFamily="34" charset="0"/>
              <a:buChar char="•"/>
            </a:pPr>
            <a:r>
              <a:rPr lang="en-US" altLang="ko-KR" sz="2800" dirty="0" smtClean="0">
                <a:solidFill>
                  <a:srgbClr val="000000"/>
                </a:solidFill>
                <a:latin typeface="NanumGothic" charset="0"/>
                <a:ea typeface="NanumGothic" charset="0"/>
              </a:rPr>
              <a:t>In Balochistan, there are only a couple of hatcheries; </a:t>
            </a:r>
          </a:p>
          <a:p>
            <a:pPr marL="457200" indent="-457200" algn="just" defTabSz="508000" eaLnBrk="0">
              <a:spcBef>
                <a:spcPts val="0"/>
              </a:spcBef>
              <a:buFont typeface="Arial" panose="020B0604020202020204" pitchFamily="34" charset="0"/>
              <a:buChar char="•"/>
            </a:pPr>
            <a:r>
              <a:rPr lang="en-US" altLang="ko-KR" sz="2800" dirty="0" smtClean="0">
                <a:solidFill>
                  <a:srgbClr val="000000"/>
                </a:solidFill>
                <a:latin typeface="NanumGothic" charset="0"/>
                <a:ea typeface="NanumGothic" charset="0"/>
              </a:rPr>
              <a:t>8 warm water fish hatcheries and about 30 trout farm cum hatcheries are operating in the NWFP</a:t>
            </a:r>
            <a:endParaRPr lang="ko-KR" altLang="en-US" sz="2800" dirty="0" smtClean="0">
              <a:solidFill>
                <a:srgbClr val="000000"/>
              </a:solidFill>
              <a:latin typeface="NanumGothic" charset="0"/>
              <a:ea typeface="NanumGothic"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17</TotalTime>
  <Pages>13</Pages>
  <Words>737</Words>
  <Characters>0</Characters>
  <Application>Microsoft Office PowerPoint</Application>
  <DocSecurity>0</DocSecurity>
  <PresentationFormat>On-screen Show (4:3)</PresentationFormat>
  <Lines>0</Lines>
  <Paragraphs>65</Paragraphs>
  <Slides>12</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±¼¸²</vt:lpstr>
      <vt:lpstr>Algerian</vt:lpstr>
      <vt:lpstr>Arial</vt:lpstr>
      <vt:lpstr>Calibri</vt:lpstr>
      <vt:lpstr>Corbel</vt:lpstr>
      <vt:lpstr>Modern No. 20</vt:lpstr>
      <vt:lpstr>NanumGothic</vt:lpstr>
      <vt:lpstr>Wingdings</vt:lpstr>
      <vt:lpstr>Parallax</vt:lpstr>
      <vt:lpstr>Aquaculture in Pakistan </vt:lpstr>
      <vt:lpstr>Fisheries of Pakistan</vt:lpstr>
      <vt:lpstr>Summary</vt:lpstr>
      <vt:lpstr>History</vt:lpstr>
      <vt:lpstr>Human Resources</vt:lpstr>
      <vt:lpstr>Sector Performance</vt:lpstr>
      <vt:lpstr>Contribution in Economy</vt:lpstr>
      <vt:lpstr>Market and Trade</vt:lpstr>
      <vt:lpstr> ☞ The Institutional Framework</vt:lpstr>
      <vt:lpstr>☞ Applied Research, Education And Training</vt:lpstr>
      <vt:lpstr>PowerPoint Presentation</vt:lpstr>
      <vt:lpstr>PowerPoint Presentation</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Usman Zafar</dc:title>
  <dc:creator>saadsohail886</dc:creator>
  <cp:lastModifiedBy>Life Sciences IUB</cp:lastModifiedBy>
  <cp:revision>21</cp:revision>
  <dcterms:modified xsi:type="dcterms:W3CDTF">2020-04-05T18:14:25Z</dcterms:modified>
</cp:coreProperties>
</file>